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3"/>
  </p:notesMasterIdLst>
  <p:handoutMasterIdLst>
    <p:handoutMasterId r:id="rId24"/>
  </p:handoutMasterIdLst>
  <p:sldIdLst>
    <p:sldId id="592" r:id="rId2"/>
    <p:sldId id="826" r:id="rId3"/>
    <p:sldId id="827" r:id="rId4"/>
    <p:sldId id="830" r:id="rId5"/>
    <p:sldId id="831" r:id="rId6"/>
    <p:sldId id="840" r:id="rId7"/>
    <p:sldId id="839" r:id="rId8"/>
    <p:sldId id="854" r:id="rId9"/>
    <p:sldId id="855" r:id="rId10"/>
    <p:sldId id="857" r:id="rId11"/>
    <p:sldId id="856" r:id="rId12"/>
    <p:sldId id="858" r:id="rId13"/>
    <p:sldId id="860" r:id="rId14"/>
    <p:sldId id="859" r:id="rId15"/>
    <p:sldId id="861" r:id="rId16"/>
    <p:sldId id="862" r:id="rId17"/>
    <p:sldId id="863" r:id="rId18"/>
    <p:sldId id="852" r:id="rId19"/>
    <p:sldId id="866" r:id="rId20"/>
    <p:sldId id="864" r:id="rId21"/>
    <p:sldId id="8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706"/>
    <a:srgbClr val="00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39"/>
    <p:restoredTop sz="95329"/>
  </p:normalViewPr>
  <p:slideViewPr>
    <p:cSldViewPr snapToGrid="0" snapToObjects="1">
      <p:cViewPr varScale="1">
        <p:scale>
          <a:sx n="86" d="100"/>
          <a:sy n="86" d="100"/>
        </p:scale>
        <p:origin x="21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9/25/25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9/25/25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9/25/25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9/25/25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9/25/25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9/25/25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9/25/25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12146281" y="0"/>
            <a:ext cx="45719" cy="6835139"/>
          </a:xfrm>
        </p:spPr>
        <p:txBody>
          <a:bodyPr>
            <a:normAutofit/>
          </a:bodyPr>
          <a:lstStyle/>
          <a:p>
            <a:pPr algn="l"/>
            <a:endParaRPr lang="en-US" b="1" dirty="0">
              <a:solidFill>
                <a:schemeClr val="bg1"/>
              </a:solidFill>
              <a:latin typeface="Goudy Old Style" charset="0"/>
              <a:ea typeface="Goudy Old Style" charset="0"/>
              <a:cs typeface="Goudy Old Style" charset="0"/>
            </a:endParaRPr>
          </a:p>
          <a:p>
            <a:pPr algn="l"/>
            <a:endParaRPr lang="en-US" b="1" dirty="0">
              <a:solidFill>
                <a:schemeClr val="bg1"/>
              </a:solidFill>
              <a:latin typeface="Goudy Old Style" charset="0"/>
              <a:ea typeface="Goudy Old Style" charset="0"/>
              <a:cs typeface="Goudy Old Style" charset="0"/>
            </a:endParaRPr>
          </a:p>
          <a:p>
            <a:pPr algn="r"/>
            <a:endParaRPr lang="en-US" sz="4000"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book cover with a person riding a horse&#10;&#10;Description automatically generated">
            <a:extLst>
              <a:ext uri="{FF2B5EF4-FFF2-40B4-BE49-F238E27FC236}">
                <a16:creationId xmlns:a16="http://schemas.microsoft.com/office/drawing/2014/main" id="{B500DDC0-4677-F31C-A50C-61A3B90437B9}"/>
              </a:ext>
            </a:extLst>
          </p:cNvPr>
          <p:cNvPicPr>
            <a:picLocks noChangeAspect="1"/>
          </p:cNvPicPr>
          <p:nvPr/>
        </p:nvPicPr>
        <p:blipFill>
          <a:blip r:embed="rId2"/>
          <a:stretch>
            <a:fillRect/>
          </a:stretch>
        </p:blipFill>
        <p:spPr>
          <a:xfrm>
            <a:off x="276166" y="0"/>
            <a:ext cx="11590077" cy="685800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2C15101C-B8D8-B51E-CE43-8F49553F2992}"/>
              </a:ext>
            </a:extLst>
          </p:cNvPr>
          <p:cNvPicPr>
            <a:picLocks noChangeAspect="1"/>
          </p:cNvPicPr>
          <p:nvPr/>
        </p:nvPicPr>
        <p:blipFill>
          <a:blip r:embed="rId3"/>
          <a:stretch>
            <a:fillRect/>
          </a:stretch>
        </p:blipFill>
        <p:spPr>
          <a:xfrm>
            <a:off x="6705600" y="3657600"/>
            <a:ext cx="3911599" cy="897467"/>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78C0676-0F90-EE80-0C3B-AC67B9C33D4E}"/>
              </a:ext>
            </a:extLst>
          </p:cNvPr>
          <p:cNvPicPr>
            <a:picLocks noChangeAspect="1"/>
          </p:cNvPicPr>
          <p:nvPr/>
        </p:nvPicPr>
        <p:blipFill>
          <a:blip r:embed="rId4"/>
          <a:stretch>
            <a:fillRect/>
          </a:stretch>
        </p:blipFill>
        <p:spPr>
          <a:xfrm>
            <a:off x="5486400" y="3657600"/>
            <a:ext cx="6367392" cy="1207008"/>
          </a:xfrm>
          <a:prstGeom prst="rect">
            <a:avLst/>
          </a:prstGeom>
        </p:spPr>
      </p:pic>
      <p:sp>
        <p:nvSpPr>
          <p:cNvPr id="9" name="TextBox 8">
            <a:extLst>
              <a:ext uri="{FF2B5EF4-FFF2-40B4-BE49-F238E27FC236}">
                <a16:creationId xmlns:a16="http://schemas.microsoft.com/office/drawing/2014/main" id="{D9D1ED37-6380-8D18-AEE0-9E175A5207FC}"/>
              </a:ext>
            </a:extLst>
          </p:cNvPr>
          <p:cNvSpPr txBox="1"/>
          <p:nvPr/>
        </p:nvSpPr>
        <p:spPr>
          <a:xfrm>
            <a:off x="5810865" y="3657598"/>
            <a:ext cx="5397909" cy="830997"/>
          </a:xfrm>
          <a:prstGeom prst="rect">
            <a:avLst/>
          </a:prstGeom>
          <a:noFill/>
        </p:spPr>
        <p:txBody>
          <a:bodyPr wrap="square" rtlCol="0">
            <a:spAutoFit/>
          </a:bodyPr>
          <a:lstStyle/>
          <a:p>
            <a:pPr algn="ctr"/>
            <a:endParaRPr lang="en-US" sz="2400" dirty="0">
              <a:solidFill>
                <a:schemeClr val="bg1"/>
              </a:solidFill>
              <a:latin typeface="Goudy Old Style" panose="02020502050305020303" pitchFamily="18" charset="77"/>
            </a:endParaRPr>
          </a:p>
          <a:p>
            <a:pPr algn="ctr"/>
            <a:r>
              <a:rPr lang="en-US" sz="2400" dirty="0">
                <a:solidFill>
                  <a:schemeClr val="bg1"/>
                </a:solidFill>
                <a:latin typeface="Goudy Old Style" panose="02020502050305020303" pitchFamily="18" charset="77"/>
              </a:rPr>
              <a:t>September 24, 2025</a:t>
            </a:r>
          </a:p>
        </p:txBody>
      </p:sp>
    </p:spTree>
    <p:extLst>
      <p:ext uri="{BB962C8B-B14F-4D97-AF65-F5344CB8AC3E}">
        <p14:creationId xmlns:p14="http://schemas.microsoft.com/office/powerpoint/2010/main" val="318422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B75119-5218-4F75-6259-7D6A515F5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0E7D1-9A64-EC06-C77D-BF853B5DE1B3}"/>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CC5047F2-E586-3FA3-AD12-127835DDD57C}"/>
              </a:ext>
            </a:extLst>
          </p:cNvPr>
          <p:cNvSpPr>
            <a:spLocks noGrp="1"/>
          </p:cNvSpPr>
          <p:nvPr>
            <p:ph type="subTitle" idx="1"/>
          </p:nvPr>
        </p:nvSpPr>
        <p:spPr>
          <a:xfrm>
            <a:off x="1" y="-1"/>
            <a:ext cx="4419598" cy="6835139"/>
          </a:xfrm>
        </p:spPr>
        <p:txBody>
          <a:bodyPr>
            <a:normAutofit/>
          </a:bodyPr>
          <a:lstStyle/>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1F662DC-CACB-F665-2364-9207E515ADD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BF72062-157A-3DFE-D777-965ED1E172BC}"/>
              </a:ext>
            </a:extLst>
          </p:cNvPr>
          <p:cNvPicPr>
            <a:picLocks noChangeAspect="1"/>
          </p:cNvPicPr>
          <p:nvPr/>
        </p:nvPicPr>
        <p:blipFill>
          <a:blip r:embed="rId2"/>
          <a:stretch>
            <a:fillRect/>
          </a:stretch>
        </p:blipFill>
        <p:spPr>
          <a:xfrm>
            <a:off x="10784585" y="2099733"/>
            <a:ext cx="1407413" cy="2659303"/>
          </a:xfrm>
          <a:prstGeom prst="rect">
            <a:avLst/>
          </a:prstGeom>
        </p:spPr>
      </p:pic>
      <p:pic>
        <p:nvPicPr>
          <p:cNvPr id="5" name="Picture 4" descr="A couple of men walking in a stone building&#10;&#10;Description automatically generated">
            <a:extLst>
              <a:ext uri="{FF2B5EF4-FFF2-40B4-BE49-F238E27FC236}">
                <a16:creationId xmlns:a16="http://schemas.microsoft.com/office/drawing/2014/main" id="{15AFEB30-133A-EAEC-3FC5-C5B39F3D9049}"/>
              </a:ext>
            </a:extLst>
          </p:cNvPr>
          <p:cNvPicPr>
            <a:picLocks noChangeAspect="1"/>
          </p:cNvPicPr>
          <p:nvPr/>
        </p:nvPicPr>
        <p:blipFill>
          <a:blip r:embed="rId3"/>
          <a:stretch>
            <a:fillRect/>
          </a:stretch>
        </p:blipFill>
        <p:spPr>
          <a:xfrm>
            <a:off x="7772402" y="-37610"/>
            <a:ext cx="4419598" cy="6858000"/>
          </a:xfrm>
          <a:prstGeom prst="rect">
            <a:avLst/>
          </a:prstGeom>
        </p:spPr>
      </p:pic>
      <p:pic>
        <p:nvPicPr>
          <p:cNvPr id="9" name="Picture 8" descr="A close-up of a stone wall with yellow flowers&#10;&#10;Description automatically generated">
            <a:extLst>
              <a:ext uri="{FF2B5EF4-FFF2-40B4-BE49-F238E27FC236}">
                <a16:creationId xmlns:a16="http://schemas.microsoft.com/office/drawing/2014/main" id="{6CE12206-250E-CC4F-F020-2CDDC9DF3DC8}"/>
              </a:ext>
            </a:extLst>
          </p:cNvPr>
          <p:cNvPicPr>
            <a:picLocks noChangeAspect="1"/>
          </p:cNvPicPr>
          <p:nvPr/>
        </p:nvPicPr>
        <p:blipFill>
          <a:blip r:embed="rId4"/>
          <a:stretch>
            <a:fillRect/>
          </a:stretch>
        </p:blipFill>
        <p:spPr>
          <a:xfrm>
            <a:off x="0" y="3200400"/>
            <a:ext cx="4291781" cy="3634738"/>
          </a:xfrm>
          <a:prstGeom prst="rect">
            <a:avLst/>
          </a:prstGeom>
        </p:spPr>
      </p:pic>
      <p:pic>
        <p:nvPicPr>
          <p:cNvPr id="11" name="Picture 10" descr="A stone building with a window&#10;&#10;Description automatically generated">
            <a:extLst>
              <a:ext uri="{FF2B5EF4-FFF2-40B4-BE49-F238E27FC236}">
                <a16:creationId xmlns:a16="http://schemas.microsoft.com/office/drawing/2014/main" id="{9F089BEF-0B49-E50C-ED2E-C978C331B8ED}"/>
              </a:ext>
            </a:extLst>
          </p:cNvPr>
          <p:cNvPicPr>
            <a:picLocks noChangeAspect="1"/>
          </p:cNvPicPr>
          <p:nvPr/>
        </p:nvPicPr>
        <p:blipFill>
          <a:blip r:embed="rId5"/>
          <a:stretch>
            <a:fillRect/>
          </a:stretch>
        </p:blipFill>
        <p:spPr>
          <a:xfrm>
            <a:off x="0" y="0"/>
            <a:ext cx="4291782" cy="3429000"/>
          </a:xfrm>
          <a:prstGeom prst="rect">
            <a:avLst/>
          </a:prstGeom>
        </p:spPr>
      </p:pic>
      <p:sp>
        <p:nvSpPr>
          <p:cNvPr id="12" name="TextBox 11">
            <a:extLst>
              <a:ext uri="{FF2B5EF4-FFF2-40B4-BE49-F238E27FC236}">
                <a16:creationId xmlns:a16="http://schemas.microsoft.com/office/drawing/2014/main" id="{1C4A2354-1304-62DD-BBFA-2519C3E6D4D1}"/>
              </a:ext>
            </a:extLst>
          </p:cNvPr>
          <p:cNvSpPr txBox="1"/>
          <p:nvPr/>
        </p:nvSpPr>
        <p:spPr>
          <a:xfrm>
            <a:off x="4562474" y="2979174"/>
            <a:ext cx="3003450" cy="1200329"/>
          </a:xfrm>
          <a:prstGeom prst="rect">
            <a:avLst/>
          </a:prstGeom>
          <a:noFill/>
        </p:spPr>
        <p:txBody>
          <a:bodyPr wrap="square" rtlCol="0">
            <a:spAutoFit/>
          </a:bodyPr>
          <a:lstStyle/>
          <a:p>
            <a:r>
              <a:rPr lang="en-US" b="1" dirty="0">
                <a:solidFill>
                  <a:schemeClr val="bg1"/>
                </a:solidFill>
                <a:latin typeface="Goudy Old Style" panose="02020502050305020303" pitchFamily="18" charset="77"/>
              </a:rPr>
              <a:t>Ruins of </a:t>
            </a:r>
            <a:r>
              <a:rPr lang="en-US" b="1" dirty="0" err="1">
                <a:solidFill>
                  <a:schemeClr val="bg1"/>
                </a:solidFill>
                <a:latin typeface="Goudy Old Style" panose="02020502050305020303" pitchFamily="18" charset="77"/>
              </a:rPr>
              <a:t>Godstow</a:t>
            </a:r>
            <a:r>
              <a:rPr lang="en-US" b="1" dirty="0">
                <a:solidFill>
                  <a:schemeClr val="bg1"/>
                </a:solidFill>
                <a:latin typeface="Goudy Old Style" panose="02020502050305020303" pitchFamily="18" charset="77"/>
              </a:rPr>
              <a:t> Abbey </a:t>
            </a:r>
            <a:r>
              <a:rPr lang="en-US" sz="1700" b="1" dirty="0">
                <a:solidFill>
                  <a:schemeClr val="bg1"/>
                </a:solidFill>
                <a:latin typeface="Goudy Old Style" panose="02020502050305020303" pitchFamily="18" charset="77"/>
              </a:rPr>
              <a:t>(12</a:t>
            </a:r>
            <a:r>
              <a:rPr lang="en-US" sz="1700" b="1" baseline="30000" dirty="0">
                <a:solidFill>
                  <a:schemeClr val="bg1"/>
                </a:solidFill>
                <a:latin typeface="Goudy Old Style" panose="02020502050305020303" pitchFamily="18" charset="77"/>
              </a:rPr>
              <a:t>th</a:t>
            </a:r>
            <a:r>
              <a:rPr lang="en-US" sz="1700" b="1" dirty="0">
                <a:solidFill>
                  <a:schemeClr val="bg1"/>
                </a:solidFill>
                <a:latin typeface="Goudy Old Style" panose="02020502050305020303" pitchFamily="18" charset="77"/>
              </a:rPr>
              <a:t> century)</a:t>
            </a:r>
            <a:r>
              <a:rPr lang="en-US" b="1" dirty="0">
                <a:solidFill>
                  <a:schemeClr val="bg1"/>
                </a:solidFill>
                <a:latin typeface="Goudy Old Style" panose="02020502050305020303" pitchFamily="18" charset="77"/>
              </a:rPr>
              <a:t> on one of Lewis’s favorite walking routes in Oxford</a:t>
            </a:r>
          </a:p>
        </p:txBody>
      </p:sp>
    </p:spTree>
    <p:extLst>
      <p:ext uri="{BB962C8B-B14F-4D97-AF65-F5344CB8AC3E}">
        <p14:creationId xmlns:p14="http://schemas.microsoft.com/office/powerpoint/2010/main" val="308736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A5DC40-DBBE-5D27-8B55-E8B657855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3269F-ED4F-643B-05C4-53CADEAA7CC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0599F6A-1C3D-6BC0-7965-9766DB6E6672}"/>
              </a:ext>
            </a:extLst>
          </p:cNvPr>
          <p:cNvSpPr>
            <a:spLocks noGrp="1"/>
          </p:cNvSpPr>
          <p:nvPr>
            <p:ph type="subTitle" idx="1"/>
          </p:nvPr>
        </p:nvSpPr>
        <p:spPr>
          <a:xfrm>
            <a:off x="0" y="-1"/>
            <a:ext cx="10784586" cy="6835139"/>
          </a:xfrm>
        </p:spPr>
        <p:txBody>
          <a:bodyPr>
            <a:normAutofit lnSpcReduction="10000"/>
          </a:bodyPr>
          <a:lstStyle/>
          <a:p>
            <a:pPr algn="l"/>
            <a:r>
              <a:rPr lang="en-US" sz="2200" b="1" dirty="0">
                <a:solidFill>
                  <a:schemeClr val="bg1"/>
                </a:solidFill>
                <a:latin typeface="Goudy Old Style" panose="02020502050305020303" pitchFamily="18" charset="77"/>
              </a:rPr>
              <a:t>Peter announces they must be in </a:t>
            </a:r>
            <a:r>
              <a:rPr lang="en-US" sz="2200" b="1" dirty="0" err="1">
                <a:solidFill>
                  <a:schemeClr val="bg1"/>
                </a:solidFill>
                <a:latin typeface="Goudy Old Style" panose="02020502050305020303" pitchFamily="18" charset="77"/>
              </a:rPr>
              <a:t>Cair</a:t>
            </a:r>
            <a:r>
              <a:rPr lang="en-US" sz="2200" b="1" dirty="0">
                <a:solidFill>
                  <a:schemeClr val="bg1"/>
                </a:solidFill>
                <a:latin typeface="Goudy Old Style" panose="02020502050305020303" pitchFamily="18" charset="77"/>
              </a:rPr>
              <a:t> Paravel and then sets out the reasons why, though it seems impossible time-wise</a:t>
            </a:r>
          </a:p>
          <a:p>
            <a:pPr algn="l"/>
            <a:r>
              <a:rPr lang="en-US" sz="2200" dirty="0">
                <a:solidFill>
                  <a:schemeClr val="bg1"/>
                </a:solidFill>
                <a:latin typeface="Goudy Old Style" panose="02020502050305020303" pitchFamily="18" charset="77"/>
              </a:rPr>
              <a:t>"Now," said Peter in a quite different voice, "it's about time we four started using our brains." "What about?" asked Edmund. "Have none of you guessed where we are?" said Peter. "Go on, go on," said Lucy. "I've felt for hours that there was some wonderful mystery hanging over this place." "Fire ahead, Peter," said Edmund. "We're all listening." "We are in the ruins of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itself," said Peter. "But, I say," replied Edmund. "I mean, how do you make that out? This place has been ruined for ages. Look at all those big trees growing right up to the gates. Look at the very stones. Anyone can see that nobody has lived here for hundreds of years." "I know," said Peter. "That is the difficulty. But let's leave that out for the moment. I want to take the points one by one. First point: this hall is exactly the same shape and size as the hall at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Just picture a roof on this, and a </a:t>
            </a:r>
            <a:r>
              <a:rPr lang="en-US" sz="2200" dirty="0" err="1">
                <a:solidFill>
                  <a:schemeClr val="bg1"/>
                </a:solidFill>
                <a:latin typeface="Goudy Old Style" panose="02020502050305020303" pitchFamily="18" charset="77"/>
              </a:rPr>
              <a:t>coloured</a:t>
            </a:r>
            <a:r>
              <a:rPr lang="en-US" sz="2200" dirty="0">
                <a:solidFill>
                  <a:schemeClr val="bg1"/>
                </a:solidFill>
                <a:latin typeface="Goudy Old Style" panose="02020502050305020303" pitchFamily="18" charset="77"/>
              </a:rPr>
              <a:t> pavement instead of grass, and tapestries on the walls, and you get our royal banqueting hall." No one said anything. "Second point," continued Peter. "The castle well is exactly where our well was, a little to the south of the great hall; and it is exactly the same size and shape." Again there was no reply. "Third point: Susan has just found one of our old chessmen — or something as like one of them as two peas." Still nobody answered. "Fourth point. Don't you remember — it was the very day before the ambassadors came from the King of </a:t>
            </a:r>
            <a:r>
              <a:rPr lang="en-US" sz="2200" dirty="0" err="1">
                <a:solidFill>
                  <a:schemeClr val="bg1"/>
                </a:solidFill>
                <a:latin typeface="Goudy Old Style" panose="02020502050305020303" pitchFamily="18" charset="77"/>
              </a:rPr>
              <a:t>Calormen</a:t>
            </a:r>
            <a:r>
              <a:rPr lang="en-US" sz="2200" dirty="0">
                <a:solidFill>
                  <a:schemeClr val="bg1"/>
                </a:solidFill>
                <a:latin typeface="Goudy Old Style" panose="02020502050305020303" pitchFamily="18" charset="77"/>
              </a:rPr>
              <a:t> don't you remember planting the orchard outside the north gate of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The greatest of all the wood-people, Pomona herself, came to put good spells on it. It was those very decent little chaps the moles who did the actual digging. Can you have forgotten that funny old </a:t>
            </a:r>
            <a:r>
              <a:rPr lang="en-US" sz="2200" dirty="0" err="1">
                <a:solidFill>
                  <a:schemeClr val="bg1"/>
                </a:solidFill>
                <a:latin typeface="Goudy Old Style" panose="02020502050305020303" pitchFamily="18" charset="77"/>
              </a:rPr>
              <a:t>Lilygloves</a:t>
            </a:r>
            <a:r>
              <a:rPr lang="en-US" sz="2200" dirty="0">
                <a:solidFill>
                  <a:schemeClr val="bg1"/>
                </a:solidFill>
                <a:latin typeface="Goudy Old Style" panose="02020502050305020303" pitchFamily="18" charset="77"/>
              </a:rPr>
              <a:t>, the chief mole, leaning on his spade and saying, `Believe me, your Majesty, you'll be glad of these fruit trees one day.' And by Jove he was right."</a:t>
            </a:r>
          </a:p>
        </p:txBody>
      </p:sp>
      <p:sp>
        <p:nvSpPr>
          <p:cNvPr id="6" name="Rectangle 2">
            <a:extLst>
              <a:ext uri="{FF2B5EF4-FFF2-40B4-BE49-F238E27FC236}">
                <a16:creationId xmlns:a16="http://schemas.microsoft.com/office/drawing/2014/main" id="{E6C5FF6C-B544-B785-FC1D-C60CFCC3800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E0803AF5-FF5D-1E28-5BB3-0C2D04B6AFC5}"/>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367137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7A018F-FD5D-89B6-832B-0AA2F4B8B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BB2158-C36E-F8C8-32FC-01A6D0346BF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7E53B9B-205D-8D22-9B0C-8EB88B19AA4D}"/>
              </a:ext>
            </a:extLst>
          </p:cNvPr>
          <p:cNvSpPr>
            <a:spLocks noGrp="1"/>
          </p:cNvSpPr>
          <p:nvPr>
            <p:ph type="subTitle" idx="1"/>
          </p:nvPr>
        </p:nvSpPr>
        <p:spPr>
          <a:xfrm>
            <a:off x="0" y="-1"/>
            <a:ext cx="10784586" cy="6858001"/>
          </a:xfrm>
        </p:spPr>
        <p:txBody>
          <a:bodyPr>
            <a:normAutofit fontScale="62500" lnSpcReduction="20000"/>
          </a:bodyPr>
          <a:lstStyle/>
          <a:p>
            <a:pPr algn="l"/>
            <a:r>
              <a:rPr lang="en-US" sz="4000" b="1" dirty="0">
                <a:solidFill>
                  <a:schemeClr val="bg1"/>
                </a:solidFill>
                <a:latin typeface="Goudy Old Style" panose="02020502050305020303" pitchFamily="18" charset="77"/>
              </a:rPr>
              <a:t>They find the door, enter the darkness with a flashlight, and seeing the chamber know for certain they are back in Narnia, enthralled by the sight of their old treasures and especially Aslan’s Christmas gifts, minus Susan’s horn</a:t>
            </a:r>
          </a:p>
          <a:p>
            <a:pPr algn="l"/>
            <a:r>
              <a:rPr lang="en-US" sz="3400" dirty="0">
                <a:solidFill>
                  <a:schemeClr val="bg1"/>
                </a:solidFill>
                <a:latin typeface="Goudy Old Style" panose="02020502050305020303" pitchFamily="18" charset="77"/>
              </a:rPr>
              <a:t>"One — two — three," said Edmund, as he went cautiously down, and so up to sixteen. "And this is the bottom," he shouted back. "Then it really must be </a:t>
            </a:r>
            <a:r>
              <a:rPr lang="en-US" sz="3400" dirty="0" err="1">
                <a:solidFill>
                  <a:schemeClr val="bg1"/>
                </a:solidFill>
                <a:latin typeface="Goudy Old Style" panose="02020502050305020303" pitchFamily="18" charset="77"/>
              </a:rPr>
              <a:t>Cair</a:t>
            </a:r>
            <a:r>
              <a:rPr lang="en-US" sz="3400" dirty="0">
                <a:solidFill>
                  <a:schemeClr val="bg1"/>
                </a:solidFill>
                <a:latin typeface="Goudy Old Style" panose="02020502050305020303" pitchFamily="18" charset="77"/>
              </a:rPr>
              <a:t> Paravel," said Lucy. "There were sixteen." Nothing more was said till all four were standing in a knot together at the foot of the stairway. Then Edmund flashed his torch slowly round. "O — o — o — oh!!" said all the children at once. For now all knew that it was indeed the ancient treasure chamber of </a:t>
            </a:r>
            <a:r>
              <a:rPr lang="en-US" sz="3400" dirty="0" err="1">
                <a:solidFill>
                  <a:schemeClr val="bg1"/>
                </a:solidFill>
                <a:latin typeface="Goudy Old Style" panose="02020502050305020303" pitchFamily="18" charset="77"/>
              </a:rPr>
              <a:t>Cair</a:t>
            </a:r>
            <a:r>
              <a:rPr lang="en-US" sz="3400" dirty="0">
                <a:solidFill>
                  <a:schemeClr val="bg1"/>
                </a:solidFill>
                <a:latin typeface="Goudy Old Style" panose="02020502050305020303" pitchFamily="18" charset="77"/>
              </a:rPr>
              <a:t> Paravel where they had once reigned as Kings and Queens of Narnia. There was a kind of path up the middle (as it might be in a greenhouse), and along each side at intervals stood rich suits of </a:t>
            </a:r>
            <a:r>
              <a:rPr lang="en-US" sz="3400" dirty="0" err="1">
                <a:solidFill>
                  <a:schemeClr val="bg1"/>
                </a:solidFill>
                <a:latin typeface="Goudy Old Style" panose="02020502050305020303" pitchFamily="18" charset="77"/>
              </a:rPr>
              <a:t>armour</a:t>
            </a:r>
            <a:r>
              <a:rPr lang="en-US" sz="3400" dirty="0">
                <a:solidFill>
                  <a:schemeClr val="bg1"/>
                </a:solidFill>
                <a:latin typeface="Goudy Old Style" panose="02020502050305020303" pitchFamily="18" charset="77"/>
              </a:rPr>
              <a:t>, like knights guarding the treasures. In between the suits of </a:t>
            </a:r>
            <a:r>
              <a:rPr lang="en-US" sz="3400" dirty="0" err="1">
                <a:solidFill>
                  <a:schemeClr val="bg1"/>
                </a:solidFill>
                <a:latin typeface="Goudy Old Style" panose="02020502050305020303" pitchFamily="18" charset="77"/>
              </a:rPr>
              <a:t>armour</a:t>
            </a:r>
            <a:r>
              <a:rPr lang="en-US" sz="3400" dirty="0">
                <a:solidFill>
                  <a:schemeClr val="bg1"/>
                </a:solidFill>
                <a:latin typeface="Goudy Old Style" panose="02020502050305020303" pitchFamily="18" charset="77"/>
              </a:rPr>
              <a:t>, and on each side of the path, were shelves covered with precious things — necklaces and arm rings and finger rings and golden bowls and dishes and long tusks of ivory, brooches and coronets and chains of gold, and heaps of unset stones lying piled anyhow as if they were marbles or potatoes — diamonds, rubies, carbuncles, emeralds, topazes, and amethysts…There was something sad and a little frightening about the place, because it all seemed so forsaken and long ago. That was why nobody said anything for at least a minute. Then, of course, they began walking about and picking things up to look at. It was like meeting very old friends. If you had been there you would have heard them saying things like, "Oh look! Our coronation rings — do you remember first wearing this? — Why, this is the little brooch we all thought was lost — I say, isn't that the </a:t>
            </a:r>
            <a:r>
              <a:rPr lang="en-US" sz="3400" dirty="0" err="1">
                <a:solidFill>
                  <a:schemeClr val="bg1"/>
                </a:solidFill>
                <a:latin typeface="Goudy Old Style" panose="02020502050305020303" pitchFamily="18" charset="77"/>
              </a:rPr>
              <a:t>armour</a:t>
            </a:r>
            <a:r>
              <a:rPr lang="en-US" sz="3400" dirty="0">
                <a:solidFill>
                  <a:schemeClr val="bg1"/>
                </a:solidFill>
                <a:latin typeface="Goudy Old Style" panose="02020502050305020303" pitchFamily="18" charset="77"/>
              </a:rPr>
              <a:t> you wore in the great tournament in the Lone Islands? — do you remember the dwarf making that for me? — do you remember drinking out of that horn? — do you remember, do you remember?" But suddenly Edmund said, "Look here. We mustn't waste the battery: goodness knows how often we shall need it. Hadn't we better take what we want and get out again?" "We must take the gifts," said Peter. For long ago at a Christmas in Narnia he and Susan and Lucy had been given certain presents which they valued more than their whole kingdom. Edmund had had no gift, because he was not with them at the time. (This was his own fault, and you can read about it in the other book.) They all agreed with Peter and walked up the path to the wall at the far end of the </a:t>
            </a:r>
          </a:p>
        </p:txBody>
      </p:sp>
      <p:sp>
        <p:nvSpPr>
          <p:cNvPr id="6" name="Rectangle 2">
            <a:extLst>
              <a:ext uri="{FF2B5EF4-FFF2-40B4-BE49-F238E27FC236}">
                <a16:creationId xmlns:a16="http://schemas.microsoft.com/office/drawing/2014/main" id="{4E94C9AE-88DF-C4B7-D578-13BBFDB4C7C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03638A7-BB3D-35DD-65E3-4A6EEC04CEAE}"/>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29712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CA5338-8073-C1F9-50F8-3FD6BFA79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E1D81-C447-D65D-4593-BD9D80144CF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04D263B-1A8C-A53F-E9C9-80EB039F87F1}"/>
              </a:ext>
            </a:extLst>
          </p:cNvPr>
          <p:cNvSpPr>
            <a:spLocks noGrp="1"/>
          </p:cNvSpPr>
          <p:nvPr>
            <p:ph type="subTitle" idx="1"/>
          </p:nvPr>
        </p:nvSpPr>
        <p:spPr>
          <a:xfrm>
            <a:off x="0" y="-1"/>
            <a:ext cx="10784586" cy="6835138"/>
          </a:xfrm>
        </p:spPr>
        <p:txBody>
          <a:bodyPr>
            <a:normAutofit fontScale="70000" lnSpcReduction="20000"/>
          </a:bodyPr>
          <a:lstStyle/>
          <a:p>
            <a:pPr algn="l"/>
            <a:r>
              <a:rPr lang="en-US" sz="3200" dirty="0">
                <a:solidFill>
                  <a:schemeClr val="bg1"/>
                </a:solidFill>
                <a:latin typeface="Goudy Old Style" panose="02020502050305020303" pitchFamily="18" charset="77"/>
              </a:rPr>
              <a:t>treasure chamber, and there, sure enough, the gifts were still hanging. Lucy's was the smallest for it was only a little bottle. But the bottle was made of diamond instead of glass, and it was still more than half full of the magical cordial which would heal almost every wound and every illness. Lucy said nothing and looked very solemn as she took her gift down from its place and slung the belt over her shoulder and once more felt the bottle at her side where it used to hang in the old days. Susan's gift had been a bow and arrows and a horn. The bow was still there, and the ivory quiver, full of </a:t>
            </a:r>
            <a:r>
              <a:rPr lang="en-US" sz="3200" dirty="0" err="1">
                <a:solidFill>
                  <a:schemeClr val="bg1"/>
                </a:solidFill>
                <a:latin typeface="Goudy Old Style" panose="02020502050305020303" pitchFamily="18" charset="77"/>
              </a:rPr>
              <a:t>wellfeathered</a:t>
            </a:r>
            <a:r>
              <a:rPr lang="en-US" sz="3200" dirty="0">
                <a:solidFill>
                  <a:schemeClr val="bg1"/>
                </a:solidFill>
                <a:latin typeface="Goudy Old Style" panose="02020502050305020303" pitchFamily="18" charset="77"/>
              </a:rPr>
              <a:t> arrows, but — "Oh, Susan," said Lucy. "Where's the horn?" </a:t>
            </a:r>
          </a:p>
          <a:p>
            <a:pPr algn="l"/>
            <a:r>
              <a:rPr lang="en-US" sz="3200" dirty="0">
                <a:solidFill>
                  <a:schemeClr val="bg1"/>
                </a:solidFill>
                <a:latin typeface="Goudy Old Style" panose="02020502050305020303" pitchFamily="18" charset="77"/>
              </a:rPr>
              <a:t>"Oh bother, bother, bother," said Susan after she had thought for a moment. "I remember now. I took it with me the last day of all, the day we went hunting the White Stag. It must have got lost when we blundered back into that other place — England, I mean." Edmund whistled. It was indeed a shattering loss; for this was an enchanted horn and, whenever you blew it, help was certain to come to you, wherever you were. "Just the sort of thing that might come in handy in a place like this," said Edmund. "Never mind," said Susan, "I've still got the bow." And she took it. "Won't the string be perished, Su?" said Peter. But whether by some magic in the air of the treasure chamber or not, the bow was still in working order. In a moment she had bent the bow and then she gave one little pluck to the string. It twanged: a chirruping twang that vibrated through the whole room. And that one small noise brought back the old days to the children's minds more than anything that had happened yet. All the battles and hunts and feasts came rushing into their heads together. Then she unstrung the bow again and slung the quiver at her side. Next, Peter took down his gift — the shield with the great red lion on it, and the royal sword. He blew, and rapped them on the floor, to get off the dust. He fitted the shield on his arm and slung the sword by his side. He was afraid at first that it might be rusty and stick to the sheath. But it was not so. With one swift motion he drew it and held it up, shining in the torchlight. "It is my sword </a:t>
            </a:r>
            <a:r>
              <a:rPr lang="en-US" sz="3200" dirty="0" err="1">
                <a:solidFill>
                  <a:schemeClr val="bg1"/>
                </a:solidFill>
                <a:latin typeface="Goudy Old Style" panose="02020502050305020303" pitchFamily="18" charset="77"/>
              </a:rPr>
              <a:t>Rhindon</a:t>
            </a:r>
            <a:r>
              <a:rPr lang="en-US" sz="3200" dirty="0">
                <a:solidFill>
                  <a:schemeClr val="bg1"/>
                </a:solidFill>
                <a:latin typeface="Goudy Old Style" panose="02020502050305020303" pitchFamily="18" charset="77"/>
              </a:rPr>
              <a:t>," he said; "with it I killed the Wolf." There was a new tone in his voice, and the others all felt that he was really Peter the High King again.” </a:t>
            </a:r>
            <a:endParaRPr lang="en-US" sz="31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F7CA8A0D-699E-D20C-1A53-97933142678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81AE8C1-4E9A-54C3-2055-6D4BC7DE996C}"/>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622114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B20ACE-CBE8-07E4-327D-5EFEC148E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0B88F-C8C0-DD03-3A0A-6A07718C9F9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AC6A84FC-616E-82B4-16EF-DBA1B7A7F18C}"/>
              </a:ext>
            </a:extLst>
          </p:cNvPr>
          <p:cNvSpPr>
            <a:spLocks noGrp="1"/>
          </p:cNvSpPr>
          <p:nvPr>
            <p:ph type="subTitle" idx="1"/>
          </p:nvPr>
        </p:nvSpPr>
        <p:spPr>
          <a:xfrm>
            <a:off x="0" y="-1"/>
            <a:ext cx="10784586" cy="6835139"/>
          </a:xfrm>
        </p:spPr>
        <p:txBody>
          <a:bodyPr>
            <a:normAutofit fontScale="92500" lnSpcReduction="10000"/>
          </a:bodyPr>
          <a:lstStyle/>
          <a:p>
            <a:pPr algn="l"/>
            <a:r>
              <a:rPr lang="en-US" sz="2200" b="1" dirty="0">
                <a:solidFill>
                  <a:schemeClr val="bg1"/>
                </a:solidFill>
                <a:latin typeface="Goudy Old Style" panose="02020502050305020303" pitchFamily="18" charset="77"/>
              </a:rPr>
              <a:t>Themes                                                                                                                                                      The power and poignancy of remembering                                                                                       </a:t>
            </a:r>
            <a:r>
              <a:rPr lang="en-US" sz="2300" dirty="0">
                <a:solidFill>
                  <a:schemeClr val="bg1"/>
                </a:solidFill>
                <a:latin typeface="Goudy Old Style" panose="02020502050305020303" pitchFamily="18" charset="77"/>
              </a:rPr>
              <a:t>"Look," she said in a rather choking kind of voice. "I found it by the well." She handed it to Peter and sat down. The others thought she looked and sounded as if she might be going to cry. Edmund and Lucy eagerly bent forward to see what was in Peter's hand — a little, bright thing that gleamed in the firelight. "Why!" said Lucy, "it's exactly like one of the golden chessmen we used to play with when we were Kings and Queens at </a:t>
            </a:r>
            <a:r>
              <a:rPr lang="en-US" sz="2300" dirty="0" err="1">
                <a:solidFill>
                  <a:schemeClr val="bg1"/>
                </a:solidFill>
                <a:latin typeface="Goudy Old Style" panose="02020502050305020303" pitchFamily="18" charset="77"/>
              </a:rPr>
              <a:t>Cair</a:t>
            </a:r>
            <a:r>
              <a:rPr lang="en-US" sz="2300" dirty="0">
                <a:solidFill>
                  <a:schemeClr val="bg1"/>
                </a:solidFill>
                <a:latin typeface="Goudy Old Style" panose="02020502050305020303" pitchFamily="18" charset="77"/>
              </a:rPr>
              <a:t> Paravel." "Cheer up, Su," said Peter to his other sister. "I can't help it," said Susan. "It brought back — oh, such lovely times. And I remembered playing chess with fauns and good giants, and the </a:t>
            </a:r>
            <a:r>
              <a:rPr lang="en-US" sz="2300" dirty="0" err="1">
                <a:solidFill>
                  <a:schemeClr val="bg1"/>
                </a:solidFill>
                <a:latin typeface="Goudy Old Style" panose="02020502050305020303" pitchFamily="18" charset="77"/>
              </a:rPr>
              <a:t>mer</a:t>
            </a:r>
            <a:r>
              <a:rPr lang="en-US" sz="2300" dirty="0">
                <a:solidFill>
                  <a:schemeClr val="bg1"/>
                </a:solidFill>
                <a:latin typeface="Goudy Old Style" panose="02020502050305020303" pitchFamily="18" charset="77"/>
              </a:rPr>
              <a:t>-people singing in the sea, and my beautiful horse — and — and”…There was something sad and a little frightening about the place, because it all seemed so forsaken and long ago. That was why nobody said anything for at least a minute. Then, of course, they began walking about and picking things up to look at. It was like meeting very old friends. If you had been there you would have heard them saying things like, "Oh look! Our coronation rings — do you remember first wearing this? — Why, this is the little brooch we all thought was lost — I say, isn't that the </a:t>
            </a:r>
            <a:r>
              <a:rPr lang="en-US" sz="2300" dirty="0" err="1">
                <a:solidFill>
                  <a:schemeClr val="bg1"/>
                </a:solidFill>
                <a:latin typeface="Goudy Old Style" panose="02020502050305020303" pitchFamily="18" charset="77"/>
              </a:rPr>
              <a:t>armour</a:t>
            </a:r>
            <a:r>
              <a:rPr lang="en-US" sz="2300" dirty="0">
                <a:solidFill>
                  <a:schemeClr val="bg1"/>
                </a:solidFill>
                <a:latin typeface="Goudy Old Style" panose="02020502050305020303" pitchFamily="18" charset="77"/>
              </a:rPr>
              <a:t> you wore in the great tournament in the Lone Islands? — do you remember the dwarf making that for me? — do you remember drinking out of that horn? — do you remember, do you remember?”</a:t>
            </a:r>
            <a:r>
              <a:rPr lang="en-US" sz="2200" dirty="0">
                <a:solidFill>
                  <a:schemeClr val="bg1"/>
                </a:solidFill>
                <a:latin typeface="Goudy Old Style" panose="02020502050305020303" pitchFamily="18" charset="77"/>
              </a:rPr>
              <a:t> </a:t>
            </a:r>
            <a:r>
              <a:rPr lang="en-US" sz="2100" b="0" i="1" dirty="0">
                <a:solidFill>
                  <a:schemeClr val="bg1"/>
                </a:solidFill>
                <a:effectLst/>
                <a:latin typeface="Goudy Old Style" panose="02020502050305020303" pitchFamily="18" charset="77"/>
              </a:rPr>
              <a:t>These things I remember, as I pour out my soul: how I would go with the throng and lead them in procession to the house of God with glad shouts and songs of praise, a multitude keeping festival. </a:t>
            </a:r>
            <a:r>
              <a:rPr lang="en-US" sz="1700" b="0" i="1" dirty="0">
                <a:solidFill>
                  <a:schemeClr val="bg1"/>
                </a:solidFill>
                <a:effectLst/>
                <a:latin typeface="Goudy Old Style" panose="02020502050305020303" pitchFamily="18" charset="77"/>
              </a:rPr>
              <a:t>(</a:t>
            </a:r>
            <a:r>
              <a:rPr lang="en-US" sz="1700" b="0" dirty="0">
                <a:solidFill>
                  <a:schemeClr val="bg1"/>
                </a:solidFill>
                <a:effectLst/>
                <a:latin typeface="Goudy Old Style" panose="02020502050305020303" pitchFamily="18" charset="77"/>
              </a:rPr>
              <a:t>Ps. 42:4) </a:t>
            </a:r>
            <a:r>
              <a:rPr lang="en-US" sz="2100" b="0" i="1" dirty="0">
                <a:solidFill>
                  <a:schemeClr val="bg1"/>
                </a:solidFill>
                <a:effectLst/>
                <a:latin typeface="Goudy Old Style" panose="02020502050305020303" pitchFamily="18" charset="77"/>
              </a:rPr>
              <a:t>By the rivers of Babylon we sat and wept</a:t>
            </a:r>
            <a:r>
              <a:rPr lang="en-US" sz="2100" i="1" dirty="0">
                <a:solidFill>
                  <a:schemeClr val="bg1"/>
                </a:solidFill>
                <a:latin typeface="Goudy Old Style" panose="02020502050305020303" pitchFamily="18" charset="77"/>
              </a:rPr>
              <a:t> </a:t>
            </a:r>
            <a:r>
              <a:rPr lang="en-US" sz="2100" b="0" i="1" dirty="0">
                <a:solidFill>
                  <a:schemeClr val="bg1"/>
                </a:solidFill>
                <a:effectLst/>
                <a:latin typeface="Goudy Old Style" panose="02020502050305020303" pitchFamily="18" charset="77"/>
              </a:rPr>
              <a:t>when we remembered Zion. </a:t>
            </a:r>
            <a:r>
              <a:rPr lang="en-US" sz="2100" b="1" i="1" baseline="30000" dirty="0">
                <a:solidFill>
                  <a:schemeClr val="bg1"/>
                </a:solidFill>
                <a:effectLst/>
                <a:latin typeface="Goudy Old Style" panose="02020502050305020303" pitchFamily="18" charset="77"/>
              </a:rPr>
              <a:t> </a:t>
            </a:r>
            <a:r>
              <a:rPr lang="en-US" sz="2100" b="0" i="1" dirty="0">
                <a:solidFill>
                  <a:schemeClr val="bg1"/>
                </a:solidFill>
                <a:effectLst/>
                <a:latin typeface="Goudy Old Style" panose="02020502050305020303" pitchFamily="18" charset="77"/>
              </a:rPr>
              <a:t>There on the poplars we hung our harps,</a:t>
            </a:r>
            <a:r>
              <a:rPr lang="en-US" sz="2100" i="1" dirty="0">
                <a:solidFill>
                  <a:schemeClr val="bg1"/>
                </a:solidFill>
                <a:latin typeface="Goudy Old Style" panose="02020502050305020303" pitchFamily="18" charset="77"/>
              </a:rPr>
              <a:t> f</a:t>
            </a:r>
            <a:r>
              <a:rPr lang="en-US" sz="2100" b="0" i="1" dirty="0">
                <a:solidFill>
                  <a:schemeClr val="bg1"/>
                </a:solidFill>
                <a:effectLst/>
                <a:latin typeface="Goudy Old Style" panose="02020502050305020303" pitchFamily="18" charset="77"/>
              </a:rPr>
              <a:t>or there our captors asked us for songs,</a:t>
            </a:r>
            <a:r>
              <a:rPr lang="en-US" sz="2100" i="1" dirty="0">
                <a:solidFill>
                  <a:schemeClr val="bg1"/>
                </a:solidFill>
                <a:latin typeface="Goudy Old Style" panose="02020502050305020303" pitchFamily="18" charset="77"/>
              </a:rPr>
              <a:t> </a:t>
            </a:r>
            <a:r>
              <a:rPr lang="en-US" sz="2100" b="0" i="1" dirty="0">
                <a:solidFill>
                  <a:schemeClr val="bg1"/>
                </a:solidFill>
                <a:effectLst/>
                <a:latin typeface="Goudy Old Style" panose="02020502050305020303" pitchFamily="18" charset="77"/>
              </a:rPr>
              <a:t>our tormentors demanded songs of joy;</a:t>
            </a:r>
            <a:r>
              <a:rPr lang="en-US" sz="2100" i="1" dirty="0">
                <a:solidFill>
                  <a:schemeClr val="bg1"/>
                </a:solidFill>
                <a:latin typeface="Goudy Old Style" panose="02020502050305020303" pitchFamily="18" charset="77"/>
              </a:rPr>
              <a:t> </a:t>
            </a:r>
            <a:r>
              <a:rPr lang="en-US" sz="2100" b="0" i="1" dirty="0">
                <a:solidFill>
                  <a:schemeClr val="bg1"/>
                </a:solidFill>
                <a:effectLst/>
                <a:latin typeface="Goudy Old Style" panose="02020502050305020303" pitchFamily="18" charset="77"/>
              </a:rPr>
              <a:t>they said, “Sing us one of the songs of Zion!” How can we sing the songs of the </a:t>
            </a:r>
            <a:r>
              <a:rPr lang="en-US" sz="2100" b="0" i="1" cap="small" dirty="0">
                <a:solidFill>
                  <a:schemeClr val="bg1"/>
                </a:solidFill>
                <a:effectLst/>
                <a:latin typeface="Goudy Old Style" panose="02020502050305020303" pitchFamily="18" charset="77"/>
              </a:rPr>
              <a:t>Lord</a:t>
            </a:r>
            <a:r>
              <a:rPr lang="en-US" sz="2100" i="1" cap="small" dirty="0">
                <a:solidFill>
                  <a:schemeClr val="bg1"/>
                </a:solidFill>
                <a:latin typeface="Goudy Old Style" panose="02020502050305020303" pitchFamily="18" charset="77"/>
              </a:rPr>
              <a:t> </a:t>
            </a:r>
            <a:r>
              <a:rPr lang="en-US" sz="2100" b="0" i="1" dirty="0">
                <a:solidFill>
                  <a:schemeClr val="bg1"/>
                </a:solidFill>
                <a:effectLst/>
                <a:latin typeface="Goudy Old Style" panose="02020502050305020303" pitchFamily="18" charset="77"/>
              </a:rPr>
              <a:t>while in a foreign land? </a:t>
            </a:r>
            <a:r>
              <a:rPr lang="en-US" sz="1700" b="0" i="1" dirty="0">
                <a:solidFill>
                  <a:schemeClr val="bg1"/>
                </a:solidFill>
                <a:effectLst/>
                <a:latin typeface="Goudy Old Style" panose="02020502050305020303" pitchFamily="18" charset="77"/>
              </a:rPr>
              <a:t>(</a:t>
            </a:r>
            <a:r>
              <a:rPr lang="en-US" sz="1700" b="0" dirty="0">
                <a:solidFill>
                  <a:schemeClr val="bg1"/>
                </a:solidFill>
                <a:effectLst/>
                <a:latin typeface="Goudy Old Style" panose="02020502050305020303" pitchFamily="18" charset="77"/>
              </a:rPr>
              <a:t>Ps. 137:1-4)</a:t>
            </a:r>
            <a:r>
              <a:rPr lang="en-US" sz="2100" b="0" i="1" dirty="0">
                <a:solidFill>
                  <a:schemeClr val="bg1"/>
                </a:solidFill>
                <a:effectLst/>
                <a:latin typeface="Goudy Old Style" panose="02020502050305020303" pitchFamily="18" charset="77"/>
              </a:rPr>
              <a:t> Remember those earlier days after you had received the light, when you endured in a great conflict full of suffering. Sometimes you were publicly exposed to insult and persecution; at other times you stood side by side with those who were so treated. You suffered along with those in prison and joyfully accepted the confiscation of your property, because you knew that you yourselves had better and lasting possessions. </a:t>
            </a:r>
            <a:r>
              <a:rPr lang="en-US" sz="1700" b="0" i="1" dirty="0">
                <a:solidFill>
                  <a:schemeClr val="bg1"/>
                </a:solidFill>
                <a:effectLst/>
                <a:latin typeface="Goudy Old Style" panose="02020502050305020303" pitchFamily="18" charset="77"/>
              </a:rPr>
              <a:t>(</a:t>
            </a:r>
            <a:r>
              <a:rPr lang="en-US" sz="1700" b="0" dirty="0">
                <a:solidFill>
                  <a:schemeClr val="bg1"/>
                </a:solidFill>
                <a:effectLst/>
                <a:latin typeface="Goudy Old Style" panose="02020502050305020303" pitchFamily="18" charset="77"/>
              </a:rPr>
              <a:t>Hebrews 10:32-34</a:t>
            </a:r>
            <a:r>
              <a:rPr lang="en-US" sz="2100" b="0" i="1" dirty="0">
                <a:solidFill>
                  <a:schemeClr val="bg1"/>
                </a:solidFill>
                <a:effectLst/>
                <a:latin typeface="Goudy Old Style" panose="02020502050305020303" pitchFamily="18" charset="77"/>
              </a:rPr>
              <a:t>) Remember how the </a:t>
            </a:r>
            <a:r>
              <a:rPr lang="en-US" sz="2100" b="0" i="1" cap="small" dirty="0">
                <a:solidFill>
                  <a:schemeClr val="bg1"/>
                </a:solidFill>
                <a:effectLst/>
                <a:latin typeface="Goudy Old Style" panose="02020502050305020303" pitchFamily="18" charset="77"/>
              </a:rPr>
              <a:t>Lord</a:t>
            </a:r>
            <a:r>
              <a:rPr lang="en-US" sz="2100" b="0" i="1" dirty="0">
                <a:solidFill>
                  <a:schemeClr val="bg1"/>
                </a:solidFill>
                <a:effectLst/>
                <a:latin typeface="Goudy Old Style" panose="02020502050305020303" pitchFamily="18" charset="77"/>
              </a:rPr>
              <a:t> your God led you all the way in the wilderness these forty years, to humble and test you in order to know what was in your heart, whether or not you would keep his commands. </a:t>
            </a:r>
            <a:r>
              <a:rPr lang="en-US" sz="1700" b="0" dirty="0">
                <a:solidFill>
                  <a:schemeClr val="bg1"/>
                </a:solidFill>
                <a:effectLst/>
                <a:latin typeface="Goudy Old Style" panose="02020502050305020303" pitchFamily="18" charset="77"/>
              </a:rPr>
              <a:t>Deut.</a:t>
            </a:r>
            <a:r>
              <a:rPr lang="en-US" sz="1700" dirty="0">
                <a:solidFill>
                  <a:schemeClr val="bg1"/>
                </a:solidFill>
                <a:latin typeface="Goudy Old Style" panose="02020502050305020303" pitchFamily="18" charset="77"/>
              </a:rPr>
              <a:t> 8:2</a:t>
            </a:r>
            <a:endParaRPr lang="en-US" sz="1700" b="0" dirty="0">
              <a:solidFill>
                <a:schemeClr val="bg1"/>
              </a:solidFill>
              <a:effectLst/>
              <a:latin typeface="Goudy Old Style" panose="02020502050305020303" pitchFamily="18" charset="77"/>
            </a:endParaRPr>
          </a:p>
        </p:txBody>
      </p:sp>
      <p:sp>
        <p:nvSpPr>
          <p:cNvPr id="6" name="Rectangle 2">
            <a:extLst>
              <a:ext uri="{FF2B5EF4-FFF2-40B4-BE49-F238E27FC236}">
                <a16:creationId xmlns:a16="http://schemas.microsoft.com/office/drawing/2014/main" id="{752290E0-E97D-FBB0-BE27-4E809B7F6381}"/>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FE94C01-E6A8-3DFE-155E-F41AD950BEB9}"/>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355048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AAF890-583A-2FF3-0DB3-BC028CC01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6DFBF-54BB-D9BC-E135-56BE46F82DA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38E2384-580A-5665-6E98-D61E166D86AC}"/>
              </a:ext>
            </a:extLst>
          </p:cNvPr>
          <p:cNvSpPr>
            <a:spLocks noGrp="1"/>
          </p:cNvSpPr>
          <p:nvPr>
            <p:ph type="subTitle" idx="1"/>
          </p:nvPr>
        </p:nvSpPr>
        <p:spPr>
          <a:xfrm>
            <a:off x="0" y="-1"/>
            <a:ext cx="10784586" cy="6835139"/>
          </a:xfrm>
        </p:spPr>
        <p:txBody>
          <a:bodyPr>
            <a:normAutofit/>
          </a:bodyPr>
          <a:lstStyle/>
          <a:p>
            <a:pPr algn="l"/>
            <a:r>
              <a:rPr lang="en-US" sz="2200" b="1" dirty="0">
                <a:solidFill>
                  <a:schemeClr val="bg1"/>
                </a:solidFill>
                <a:latin typeface="Goudy Old Style" panose="02020502050305020303" pitchFamily="18" charset="77"/>
              </a:rPr>
              <a:t>The importance of logical, factual reasoning, especially when we don’t understand</a:t>
            </a:r>
          </a:p>
          <a:p>
            <a:pPr algn="l"/>
            <a:r>
              <a:rPr lang="en-US" sz="2100" dirty="0">
                <a:solidFill>
                  <a:schemeClr val="bg1"/>
                </a:solidFill>
                <a:latin typeface="Goudy Old Style" panose="02020502050305020303" pitchFamily="18" charset="77"/>
              </a:rPr>
              <a:t>“Now," said Peter in a quite different voice, "it's about time we four started using our brains." "What about?" asked Edmund. "Have none of you guessed where we are?" said Peter. "Go on, go on," said Lucy. "I've felt for hours that there was some wonderful mystery hanging over this place." "Fire ahead, Peter," said Edmund. "We're all listening." "We are in the ruins of </a:t>
            </a:r>
            <a:r>
              <a:rPr lang="en-US" sz="2100" dirty="0" err="1">
                <a:solidFill>
                  <a:schemeClr val="bg1"/>
                </a:solidFill>
                <a:latin typeface="Goudy Old Style" panose="02020502050305020303" pitchFamily="18" charset="77"/>
              </a:rPr>
              <a:t>Cair</a:t>
            </a:r>
            <a:r>
              <a:rPr lang="en-US" sz="2100" dirty="0">
                <a:solidFill>
                  <a:schemeClr val="bg1"/>
                </a:solidFill>
                <a:latin typeface="Goudy Old Style" panose="02020502050305020303" pitchFamily="18" charset="77"/>
              </a:rPr>
              <a:t> Paravel itself," said Peter. "But, I say," replied Edmund. "I mean, how do you make that out? This place has been ruined for ages. Look at all those big trees growing right up to the gates. Look at the very stones. Anyone can see that nobody has lived here for hundreds of years." "I know," said Peter. "</a:t>
            </a:r>
            <a:r>
              <a:rPr lang="en-US" sz="2100" b="1" i="1" dirty="0">
                <a:solidFill>
                  <a:schemeClr val="bg1"/>
                </a:solidFill>
                <a:latin typeface="Goudy Old Style" panose="02020502050305020303" pitchFamily="18" charset="77"/>
              </a:rPr>
              <a:t>That is the difficulty. But let's leave that out for the moment. I want to take the points one by one</a:t>
            </a:r>
            <a:r>
              <a:rPr lang="en-US" sz="2100" dirty="0">
                <a:solidFill>
                  <a:schemeClr val="bg1"/>
                </a:solidFill>
                <a:latin typeface="Goudy Old Style" panose="02020502050305020303" pitchFamily="18" charset="77"/>
              </a:rPr>
              <a:t>. </a:t>
            </a:r>
            <a:r>
              <a:rPr lang="en-US" sz="2100" u="sng" dirty="0">
                <a:solidFill>
                  <a:schemeClr val="bg1"/>
                </a:solidFill>
                <a:latin typeface="Goudy Old Style" panose="02020502050305020303" pitchFamily="18" charset="77"/>
              </a:rPr>
              <a:t>First point</a:t>
            </a:r>
            <a:r>
              <a:rPr lang="en-US" sz="2100" dirty="0">
                <a:solidFill>
                  <a:schemeClr val="bg1"/>
                </a:solidFill>
                <a:latin typeface="Goudy Old Style" panose="02020502050305020303" pitchFamily="18" charset="77"/>
              </a:rPr>
              <a:t>: this hall is exactly the same shape and size as the hall at </a:t>
            </a:r>
            <a:r>
              <a:rPr lang="en-US" sz="2100" dirty="0" err="1">
                <a:solidFill>
                  <a:schemeClr val="bg1"/>
                </a:solidFill>
                <a:latin typeface="Goudy Old Style" panose="02020502050305020303" pitchFamily="18" charset="77"/>
              </a:rPr>
              <a:t>Cair</a:t>
            </a:r>
            <a:r>
              <a:rPr lang="en-US" sz="2100" dirty="0">
                <a:solidFill>
                  <a:schemeClr val="bg1"/>
                </a:solidFill>
                <a:latin typeface="Goudy Old Style" panose="02020502050305020303" pitchFamily="18" charset="77"/>
              </a:rPr>
              <a:t> Paravel. Just picture a roof on this, and a </a:t>
            </a:r>
            <a:r>
              <a:rPr lang="en-US" sz="2100" dirty="0" err="1">
                <a:solidFill>
                  <a:schemeClr val="bg1"/>
                </a:solidFill>
                <a:latin typeface="Goudy Old Style" panose="02020502050305020303" pitchFamily="18" charset="77"/>
              </a:rPr>
              <a:t>coloured</a:t>
            </a:r>
            <a:r>
              <a:rPr lang="en-US" sz="2100" dirty="0">
                <a:solidFill>
                  <a:schemeClr val="bg1"/>
                </a:solidFill>
                <a:latin typeface="Goudy Old Style" panose="02020502050305020303" pitchFamily="18" charset="77"/>
              </a:rPr>
              <a:t> pavement instead of grass, and tapestries on the walls, and you get our royal banqueting hall." No one said anything. "</a:t>
            </a:r>
            <a:r>
              <a:rPr lang="en-US" sz="2100" u="sng" dirty="0">
                <a:solidFill>
                  <a:schemeClr val="bg1"/>
                </a:solidFill>
                <a:latin typeface="Goudy Old Style" panose="02020502050305020303" pitchFamily="18" charset="77"/>
              </a:rPr>
              <a:t>Second point</a:t>
            </a:r>
            <a:r>
              <a:rPr lang="en-US" sz="2100" dirty="0">
                <a:solidFill>
                  <a:schemeClr val="bg1"/>
                </a:solidFill>
                <a:latin typeface="Goudy Old Style" panose="02020502050305020303" pitchFamily="18" charset="77"/>
              </a:rPr>
              <a:t>," continued Peter. "The castle well is exactly where our well was, a little to the south of the great hall; and it is exactly the same size and shape." Again there was no reply. "</a:t>
            </a:r>
            <a:r>
              <a:rPr lang="en-US" sz="2100" u="sng" dirty="0">
                <a:solidFill>
                  <a:schemeClr val="bg1"/>
                </a:solidFill>
                <a:latin typeface="Goudy Old Style" panose="02020502050305020303" pitchFamily="18" charset="77"/>
              </a:rPr>
              <a:t>Third point</a:t>
            </a:r>
            <a:r>
              <a:rPr lang="en-US" sz="2100" dirty="0">
                <a:solidFill>
                  <a:schemeClr val="bg1"/>
                </a:solidFill>
                <a:latin typeface="Goudy Old Style" panose="02020502050305020303" pitchFamily="18" charset="77"/>
              </a:rPr>
              <a:t>: Susan has just found one of our old chessmen — or something as like one of them as two peas." Still nobody answered. "</a:t>
            </a:r>
            <a:r>
              <a:rPr lang="en-US" sz="2100" u="sng" dirty="0">
                <a:solidFill>
                  <a:schemeClr val="bg1"/>
                </a:solidFill>
                <a:latin typeface="Goudy Old Style" panose="02020502050305020303" pitchFamily="18" charset="77"/>
              </a:rPr>
              <a:t>Fourth point</a:t>
            </a:r>
            <a:r>
              <a:rPr lang="en-US" sz="2100" dirty="0">
                <a:solidFill>
                  <a:schemeClr val="bg1"/>
                </a:solidFill>
                <a:latin typeface="Goudy Old Style" panose="02020502050305020303" pitchFamily="18" charset="77"/>
              </a:rPr>
              <a:t>. Don't you remember — it was the very day before the ambassadors came from the King of </a:t>
            </a:r>
            <a:r>
              <a:rPr lang="en-US" sz="2100" dirty="0" err="1">
                <a:solidFill>
                  <a:schemeClr val="bg1"/>
                </a:solidFill>
                <a:latin typeface="Goudy Old Style" panose="02020502050305020303" pitchFamily="18" charset="77"/>
              </a:rPr>
              <a:t>Calormen</a:t>
            </a:r>
            <a:r>
              <a:rPr lang="en-US" sz="2100" dirty="0">
                <a:solidFill>
                  <a:schemeClr val="bg1"/>
                </a:solidFill>
                <a:latin typeface="Goudy Old Style" panose="02020502050305020303" pitchFamily="18" charset="77"/>
              </a:rPr>
              <a:t> don't you remember planting the orchard outside the north gate of </a:t>
            </a:r>
            <a:r>
              <a:rPr lang="en-US" sz="2100" dirty="0" err="1">
                <a:solidFill>
                  <a:schemeClr val="bg1"/>
                </a:solidFill>
                <a:latin typeface="Goudy Old Style" panose="02020502050305020303" pitchFamily="18" charset="77"/>
              </a:rPr>
              <a:t>Cair</a:t>
            </a:r>
            <a:r>
              <a:rPr lang="en-US" sz="2100" dirty="0">
                <a:solidFill>
                  <a:schemeClr val="bg1"/>
                </a:solidFill>
                <a:latin typeface="Goudy Old Style" panose="02020502050305020303" pitchFamily="18" charset="77"/>
              </a:rPr>
              <a:t> Paravel? The greatest of all the wood-people, Pomona herself, came to put good spells on it. It was those very decent little chaps the moles who did the actual digging.” </a:t>
            </a:r>
            <a:r>
              <a:rPr lang="en-US" sz="2000" b="0" i="1" dirty="0">
                <a:solidFill>
                  <a:schemeClr val="bg1"/>
                </a:solidFill>
                <a:effectLst/>
                <a:latin typeface="Goudy Old Style" panose="02020502050305020303" pitchFamily="18" charset="77"/>
              </a:rPr>
              <a:t>Come now, let us reason together, says the LORD </a:t>
            </a:r>
            <a:r>
              <a:rPr lang="en-US" sz="1600" b="0" dirty="0">
                <a:solidFill>
                  <a:schemeClr val="bg1"/>
                </a:solidFill>
                <a:effectLst/>
                <a:latin typeface="Goudy Old Style" panose="02020502050305020303" pitchFamily="18" charset="77"/>
              </a:rPr>
              <a:t>Is. 1:18 </a:t>
            </a:r>
            <a:r>
              <a:rPr lang="en-US" sz="2000" b="0" i="1" dirty="0">
                <a:solidFill>
                  <a:schemeClr val="bg1"/>
                </a:solidFill>
                <a:effectLst/>
                <a:latin typeface="Goudy Old Style" panose="02020502050305020303" pitchFamily="18" charset="77"/>
              </a:rPr>
              <a:t>Then Paul, as his custom was, went in to them, and for three Sabbaths reasoned with them from the Scriptures </a:t>
            </a:r>
            <a:r>
              <a:rPr lang="en-US" sz="1600" b="0" dirty="0">
                <a:solidFill>
                  <a:schemeClr val="bg1"/>
                </a:solidFill>
                <a:effectLst/>
                <a:latin typeface="Goudy Old Style" panose="02020502050305020303" pitchFamily="18" charset="77"/>
              </a:rPr>
              <a:t>Acts 17:2 </a:t>
            </a:r>
            <a:r>
              <a:rPr lang="en-US" sz="2000" b="0" i="1" dirty="0">
                <a:solidFill>
                  <a:schemeClr val="bg1"/>
                </a:solidFill>
                <a:effectLst/>
                <a:latin typeface="Goudy Old Style" panose="02020502050305020303" pitchFamily="18" charset="77"/>
              </a:rPr>
              <a:t>Think over what I say, for the Lord will give you understanding in everything. </a:t>
            </a:r>
            <a:r>
              <a:rPr lang="en-US" sz="1600" b="0" dirty="0">
                <a:solidFill>
                  <a:schemeClr val="bg1"/>
                </a:solidFill>
                <a:effectLst/>
                <a:latin typeface="Goudy Old Style" panose="02020502050305020303" pitchFamily="18" charset="77"/>
              </a:rPr>
              <a:t>2 Timothy 2:7</a:t>
            </a:r>
            <a:r>
              <a:rPr lang="en-US" sz="2000" b="0" i="1" dirty="0">
                <a:solidFill>
                  <a:schemeClr val="bg1"/>
                </a:solidFill>
                <a:effectLst/>
                <a:latin typeface="Goudy Old Style" panose="02020502050305020303" pitchFamily="18" charset="77"/>
              </a:rPr>
              <a:t> For which of you, desiring to build a tower, does not first sit down and </a:t>
            </a:r>
            <a:r>
              <a:rPr lang="en-US" sz="2000" i="1" dirty="0">
                <a:solidFill>
                  <a:schemeClr val="bg1"/>
                </a:solidFill>
                <a:effectLst/>
                <a:latin typeface="Goudy Old Style" panose="02020502050305020303" pitchFamily="18" charset="77"/>
              </a:rPr>
              <a:t>count the cost</a:t>
            </a:r>
            <a:r>
              <a:rPr lang="en-US" sz="2000" b="0" i="1" dirty="0">
                <a:solidFill>
                  <a:schemeClr val="bg1"/>
                </a:solidFill>
                <a:effectLst/>
                <a:latin typeface="Goudy Old Style" panose="02020502050305020303" pitchFamily="18" charset="77"/>
              </a:rPr>
              <a:t>, whether he has enough to complete it? </a:t>
            </a:r>
            <a:r>
              <a:rPr lang="en-US" sz="1600" b="0" dirty="0">
                <a:solidFill>
                  <a:schemeClr val="bg1"/>
                </a:solidFill>
                <a:effectLst/>
                <a:latin typeface="Goudy Old Style" panose="02020502050305020303" pitchFamily="18" charset="77"/>
              </a:rPr>
              <a:t>Luke 14:28</a:t>
            </a:r>
            <a:r>
              <a:rPr lang="en-US" sz="2000" b="0" i="1" dirty="0">
                <a:solidFill>
                  <a:schemeClr val="bg1"/>
                </a:solidFill>
                <a:effectLst/>
                <a:latin typeface="Goudy Old Style" panose="02020502050305020303" pitchFamily="18" charset="77"/>
              </a:rPr>
              <a:t>You shall love the Lord your God with all your heart, and with all your soul, and with all your mind</a:t>
            </a:r>
            <a:r>
              <a:rPr lang="en-US" sz="1600" b="0" dirty="0">
                <a:solidFill>
                  <a:schemeClr val="bg1"/>
                </a:solidFill>
                <a:effectLst/>
                <a:latin typeface="Goudy Old Style" panose="02020502050305020303" pitchFamily="18" charset="77"/>
              </a:rPr>
              <a:t> Mt. 22:37</a:t>
            </a:r>
            <a:endParaRPr lang="en-US" sz="2000" i="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1608AA5B-0643-FBE2-6C5E-BE925F9330CF}"/>
              </a:ext>
            </a:extLst>
          </p:cNvPr>
          <p:cNvSpPr>
            <a:spLocks noChangeArrowheads="1"/>
          </p:cNvSpPr>
          <p:nvPr/>
        </p:nvSpPr>
        <p:spPr bwMode="auto">
          <a:xfrm>
            <a:off x="1222683" y="-438804"/>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7A09B58-9767-703B-1E29-6F7EE50C3E88}"/>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246217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5D27FB-11BC-9556-DBA4-FAFBBC99A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2A2D2A-B9DE-8CDF-4E97-67BE38B67EE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BA04689F-D28A-78BD-0548-46586498905F}"/>
              </a:ext>
            </a:extLst>
          </p:cNvPr>
          <p:cNvSpPr>
            <a:spLocks noGrp="1"/>
          </p:cNvSpPr>
          <p:nvPr>
            <p:ph type="subTitle" idx="1"/>
          </p:nvPr>
        </p:nvSpPr>
        <p:spPr>
          <a:xfrm>
            <a:off x="0" y="-1"/>
            <a:ext cx="10784586" cy="6835139"/>
          </a:xfrm>
        </p:spPr>
        <p:txBody>
          <a:bodyPr>
            <a:normAutofit/>
          </a:bodyPr>
          <a:lstStyle/>
          <a:p>
            <a:pPr algn="l"/>
            <a:r>
              <a:rPr lang="en-US" sz="2200" b="1" dirty="0">
                <a:solidFill>
                  <a:schemeClr val="bg1"/>
                </a:solidFill>
                <a:latin typeface="Goudy Old Style" panose="02020502050305020303" pitchFamily="18" charset="77"/>
              </a:rPr>
              <a:t>Knowing your true identity and gifts is needed in order to have courage and embrace your calling</a:t>
            </a:r>
          </a:p>
          <a:p>
            <a:pPr algn="l"/>
            <a:r>
              <a:rPr lang="en-US" sz="2200" dirty="0">
                <a:solidFill>
                  <a:schemeClr val="bg1"/>
                </a:solidFill>
                <a:latin typeface="Goudy Old Style" panose="02020502050305020303" pitchFamily="18" charset="77"/>
              </a:rPr>
              <a:t>"Oh, what is the good?" said Susan. "And as Edmund said…” "I'm not saying it now," Edmund interrupted. "I still don't understand, but we can settle that later. I suppose you're coming down, Peter?" "We must," said Peter. "Cheer up, Susan. It's no good behaving like kids now that we are back in Narnia. You're a Queen here. And anyway no one could go to sleep with a mystery like this on their minds.” Next, Peter took down his gift — the shield with the great red lion on it, and the royal sword. He blew, and rapped them on the floor, to get off the dust. He fitted the shield on his arm and slung the sword by his side. He was afraid at first that it might be rusty and stick to the sheath. But it was not so. With one swift motion he drew it and held it up, shining in the torchlight. "It is my sword </a:t>
            </a:r>
            <a:r>
              <a:rPr lang="en-US" sz="2200" dirty="0" err="1">
                <a:solidFill>
                  <a:schemeClr val="bg1"/>
                </a:solidFill>
                <a:latin typeface="Goudy Old Style" panose="02020502050305020303" pitchFamily="18" charset="77"/>
              </a:rPr>
              <a:t>Rhindon</a:t>
            </a:r>
            <a:r>
              <a:rPr lang="en-US" sz="2200" dirty="0">
                <a:solidFill>
                  <a:schemeClr val="bg1"/>
                </a:solidFill>
                <a:latin typeface="Goudy Old Style" panose="02020502050305020303" pitchFamily="18" charset="77"/>
              </a:rPr>
              <a:t>," he said; "with it I killed the Wolf." There was a new tone in his voice, and the others all felt that he was really Peter the High King again.”</a:t>
            </a:r>
          </a:p>
          <a:p>
            <a:pPr algn="l"/>
            <a:r>
              <a:rPr lang="en-US" sz="2000" b="0" i="1" dirty="0">
                <a:solidFill>
                  <a:schemeClr val="bg1"/>
                </a:solidFill>
                <a:effectLst/>
                <a:latin typeface="Goudy Old Style" panose="02020502050305020303" pitchFamily="18" charset="77"/>
              </a:rPr>
              <a:t>But you are a chosen people, a royal priesthood, a holy nation, God’s special possession, that you may declare the praises of him who called you out of darkness into his wonderful light. Once you were not a people, but now you are the people of God; once you had not received mercy, but now you have received mercy. </a:t>
            </a:r>
            <a:r>
              <a:rPr lang="en-US" sz="1600" b="0" dirty="0">
                <a:solidFill>
                  <a:schemeClr val="bg1"/>
                </a:solidFill>
                <a:effectLst/>
                <a:latin typeface="Goudy Old Style" panose="02020502050305020303" pitchFamily="18" charset="77"/>
              </a:rPr>
              <a:t>I Peter 2:9-10 </a:t>
            </a:r>
            <a:r>
              <a:rPr lang="en-US" sz="2000" b="0" i="1" dirty="0">
                <a:solidFill>
                  <a:schemeClr val="bg1"/>
                </a:solidFill>
                <a:effectLst/>
                <a:latin typeface="Goudy Old Style" panose="02020502050305020303" pitchFamily="18" charset="77"/>
              </a:rPr>
              <a:t>For you created my inmost being; you knit me together in my mother’s womb. I praise you because I am fearfully and wonderfully made; your works are wonderful, I know that full well. </a:t>
            </a:r>
            <a:r>
              <a:rPr lang="en-US" sz="1600" b="0" dirty="0">
                <a:solidFill>
                  <a:schemeClr val="bg1"/>
                </a:solidFill>
                <a:effectLst/>
                <a:latin typeface="Goudy Old Style" panose="02020502050305020303" pitchFamily="18" charset="77"/>
              </a:rPr>
              <a:t>Ps. 139:13-14 </a:t>
            </a:r>
            <a:r>
              <a:rPr lang="en-US" sz="1200" b="1" i="0" baseline="30000" dirty="0">
                <a:solidFill>
                  <a:srgbClr val="000000"/>
                </a:solidFill>
                <a:effectLst/>
                <a:latin typeface="system-ui"/>
              </a:rPr>
              <a:t> </a:t>
            </a:r>
            <a:r>
              <a:rPr lang="en-US" sz="2000" b="0" i="1" dirty="0">
                <a:solidFill>
                  <a:schemeClr val="bg1"/>
                </a:solidFill>
                <a:effectLst/>
                <a:latin typeface="Goudy Old Style" panose="02020502050305020303" pitchFamily="18" charset="77"/>
              </a:rPr>
              <a:t>For by the grace given me I say to every one of you: Do not think of yourself more highly than you ought, but rather think of yourself with sober judgment, in accordance with the faith God has distributed to each of you. For just as each of us has one body with many members, and these members do not all have the same function, so in Christ we, though many, form one body, and each member belongs to all the others. We have different gifts, according to the grace given to each of us</a:t>
            </a:r>
            <a:r>
              <a:rPr lang="en-US" sz="1600" b="0" dirty="0">
                <a:solidFill>
                  <a:schemeClr val="bg1"/>
                </a:solidFill>
                <a:effectLst/>
                <a:latin typeface="Goudy Old Style" panose="02020502050305020303" pitchFamily="18" charset="77"/>
              </a:rPr>
              <a:t>. Rom. 12:3-6</a:t>
            </a:r>
            <a:endParaRPr lang="en-US" sz="1600" dirty="0">
              <a:solidFill>
                <a:schemeClr val="bg1"/>
              </a:solidFill>
              <a:latin typeface="Goudy Old Style" panose="02020502050305020303" pitchFamily="18" charset="77"/>
            </a:endParaRPr>
          </a:p>
          <a:p>
            <a:pPr algn="l"/>
            <a:endParaRPr lang="en-US" sz="2000" i="1"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a:p>
            <a:pPr algn="l"/>
            <a:endParaRPr lang="en-US" sz="22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85DC8C2E-86B9-82A2-0964-3832533D0721}"/>
              </a:ext>
            </a:extLst>
          </p:cNvPr>
          <p:cNvSpPr>
            <a:spLocks noChangeArrowheads="1"/>
          </p:cNvSpPr>
          <p:nvPr/>
        </p:nvSpPr>
        <p:spPr bwMode="auto">
          <a:xfrm>
            <a:off x="1222683" y="-438804"/>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D5F099-F886-B503-D6AF-6BC2D3A528C9}"/>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36954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7F4348F-FA87-4EC5-0778-B62FBD8DC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BB28C-17D0-CA98-38DE-6D4BB848BF01}"/>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E8E87AA-4BF3-4003-F205-1B8E8E0443DC}"/>
              </a:ext>
            </a:extLst>
          </p:cNvPr>
          <p:cNvSpPr>
            <a:spLocks noGrp="1"/>
          </p:cNvSpPr>
          <p:nvPr>
            <p:ph type="subTitle" idx="1"/>
          </p:nvPr>
        </p:nvSpPr>
        <p:spPr>
          <a:xfrm>
            <a:off x="-1" y="-1"/>
            <a:ext cx="10969317" cy="6835139"/>
          </a:xfrm>
        </p:spPr>
        <p:txBody>
          <a:bodyPr>
            <a:normAutofit/>
          </a:bodyPr>
          <a:lstStyle/>
          <a:p>
            <a:pPr algn="l"/>
            <a:r>
              <a:rPr lang="en-US" sz="2200" b="1" dirty="0">
                <a:solidFill>
                  <a:schemeClr val="bg1"/>
                </a:solidFill>
                <a:latin typeface="Goudy Old Style" panose="02020502050305020303" pitchFamily="18" charset="77"/>
              </a:rPr>
              <a:t>The bittersweet Joy of </a:t>
            </a:r>
            <a:r>
              <a:rPr lang="en-US" sz="2200" b="1" i="1" dirty="0" err="1">
                <a:solidFill>
                  <a:schemeClr val="bg1"/>
                </a:solidFill>
                <a:latin typeface="Goudy Old Style" panose="02020502050305020303" pitchFamily="18" charset="77"/>
              </a:rPr>
              <a:t>sehnsucht</a:t>
            </a:r>
            <a:r>
              <a:rPr lang="en-US" sz="2200" b="1" dirty="0">
                <a:solidFill>
                  <a:schemeClr val="bg1"/>
                </a:solidFill>
                <a:latin typeface="Goudy Old Style" panose="02020502050305020303" pitchFamily="18" charset="77"/>
              </a:rPr>
              <a:t>/longing</a:t>
            </a:r>
          </a:p>
          <a:p>
            <a:pPr algn="l"/>
            <a:r>
              <a:rPr lang="en-US" sz="2200" dirty="0">
                <a:solidFill>
                  <a:schemeClr val="bg1"/>
                </a:solidFill>
                <a:latin typeface="Goudy Old Style" panose="02020502050305020303" pitchFamily="18" charset="77"/>
              </a:rPr>
              <a:t>"Why, you silly," said Peter (who had become strangely excited), "don't you see? That was the dais where the High Table was, where the King and the great lords sat. Anyone would think you had forgotten that we ourselves were once Kings and Queens and sat on a dais just like that, in our great hall." "In our castle of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continued Susan in a dreamy and rather sing-song voice, "at the mouth of the great river of Narnia. How could I forget?" "How it all comes back!" said Lucy. "We could pretend we were in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now. This hall must have been very like the great hall we feasted in." "But unfortunately without the feast," said Edmund. ”…"Cheer up, Su," said Peter to his other sister. "I can't help it," said Susan. "It brought back — oh, such lovely times. And I remembered playing chess with fauns and good giants, and the </a:t>
            </a:r>
            <a:r>
              <a:rPr lang="en-US" sz="2200" dirty="0" err="1">
                <a:solidFill>
                  <a:schemeClr val="bg1"/>
                </a:solidFill>
                <a:latin typeface="Goudy Old Style" panose="02020502050305020303" pitchFamily="18" charset="77"/>
              </a:rPr>
              <a:t>mer</a:t>
            </a:r>
            <a:r>
              <a:rPr lang="en-US" sz="2200" dirty="0">
                <a:solidFill>
                  <a:schemeClr val="bg1"/>
                </a:solidFill>
                <a:latin typeface="Goudy Old Style" panose="02020502050305020303" pitchFamily="18" charset="77"/>
              </a:rPr>
              <a:t>-people singing in the sea, and my beautiful horse — and — and —" “[The string of the bow] twanged: a chirruping twang that vibrated through the whole room. And that one small noise brought back the old days to the children's minds more than anything that had happened yet. All the battles and hunts and feasts came rushing into their heads together.” </a:t>
            </a:r>
            <a:r>
              <a:rPr lang="en-US" sz="2000" b="0" i="1" dirty="0">
                <a:solidFill>
                  <a:schemeClr val="bg1"/>
                </a:solidFill>
                <a:effectLst/>
                <a:latin typeface="Goudy Old Style" panose="02020502050305020303" pitchFamily="18" charset="77"/>
              </a:rPr>
              <a:t>How lovely is your dwelling place, O </a:t>
            </a:r>
            <a:r>
              <a:rPr lang="en-US" sz="2000" b="0" i="1" cap="small" dirty="0">
                <a:solidFill>
                  <a:schemeClr val="bg1"/>
                </a:solidFill>
                <a:effectLst/>
                <a:latin typeface="Goudy Old Style" panose="02020502050305020303" pitchFamily="18" charset="77"/>
              </a:rPr>
              <a:t>Lord</a:t>
            </a:r>
            <a:r>
              <a:rPr lang="en-US" sz="2000" b="0" i="1" dirty="0">
                <a:solidFill>
                  <a:schemeClr val="bg1"/>
                </a:solidFill>
                <a:effectLst/>
                <a:latin typeface="Goudy Old Style" panose="02020502050305020303" pitchFamily="18" charset="77"/>
              </a:rPr>
              <a:t> of hosts! My soul longs, yes, faints for the courts of the </a:t>
            </a:r>
            <a:r>
              <a:rPr lang="en-US" sz="2000" b="0" i="1" cap="small" dirty="0">
                <a:solidFill>
                  <a:schemeClr val="bg1"/>
                </a:solidFill>
                <a:effectLst/>
                <a:latin typeface="Goudy Old Style" panose="02020502050305020303" pitchFamily="18" charset="77"/>
              </a:rPr>
              <a:t>Lord</a:t>
            </a:r>
            <a:r>
              <a:rPr lang="en-US" sz="2000" b="0" i="1" dirty="0">
                <a:solidFill>
                  <a:schemeClr val="bg1"/>
                </a:solidFill>
                <a:effectLst/>
                <a:latin typeface="Goudy Old Style" panose="02020502050305020303" pitchFamily="18" charset="77"/>
              </a:rPr>
              <a:t>; my heart and flesh sing for joy to the living God!</a:t>
            </a:r>
            <a:r>
              <a:rPr lang="en-US" sz="1600" dirty="0">
                <a:solidFill>
                  <a:schemeClr val="bg1"/>
                </a:solidFill>
                <a:latin typeface="Segoe UI" panose="020B0502040204020203" pitchFamily="34" charset="0"/>
              </a:rPr>
              <a:t> Ps. </a:t>
            </a:r>
            <a:r>
              <a:rPr lang="en-US" sz="2000" i="1" dirty="0">
                <a:solidFill>
                  <a:schemeClr val="bg1"/>
                </a:solidFill>
                <a:latin typeface="Goudy Old Style" panose="02020502050305020303" pitchFamily="18" charset="77"/>
              </a:rPr>
              <a:t>84:1 </a:t>
            </a:r>
            <a:r>
              <a:rPr lang="en-US" sz="2000" b="0" i="1" dirty="0">
                <a:solidFill>
                  <a:schemeClr val="bg1"/>
                </a:solidFill>
                <a:effectLst/>
                <a:latin typeface="Goudy Old Style" panose="02020502050305020303" pitchFamily="18" charset="77"/>
              </a:rPr>
              <a:t>We know that the whole creation has been groaning as in the pains of childbirth right up to the present time. Not only so, but we ourselves, who have the </a:t>
            </a:r>
            <a:r>
              <a:rPr lang="en-US" sz="2000" b="0" i="1" dirty="0" err="1">
                <a:solidFill>
                  <a:schemeClr val="bg1"/>
                </a:solidFill>
                <a:effectLst/>
                <a:latin typeface="Goudy Old Style" panose="02020502050305020303" pitchFamily="18" charset="77"/>
              </a:rPr>
              <a:t>firstfruits</a:t>
            </a:r>
            <a:r>
              <a:rPr lang="en-US" sz="2000" b="0" i="1" dirty="0">
                <a:solidFill>
                  <a:schemeClr val="bg1"/>
                </a:solidFill>
                <a:effectLst/>
                <a:latin typeface="Goudy Old Style" panose="02020502050305020303" pitchFamily="18" charset="77"/>
              </a:rPr>
              <a:t> of the Spirit, groan inwardly as we wait eagerly for our adoption to sonship, the redemption of our bodies. For in this hope we were saved. But hope that is seen is no hope at all. Who hopes for what they already </a:t>
            </a:r>
            <a:r>
              <a:rPr lang="en-US" sz="2000" b="0" i="1" dirty="0" err="1">
                <a:solidFill>
                  <a:schemeClr val="bg1"/>
                </a:solidFill>
                <a:effectLst/>
                <a:latin typeface="Goudy Old Style" panose="02020502050305020303" pitchFamily="18" charset="77"/>
              </a:rPr>
              <a:t>have?he</a:t>
            </a:r>
            <a:r>
              <a:rPr lang="en-US" sz="2000" b="0" i="1" dirty="0">
                <a:solidFill>
                  <a:schemeClr val="bg1"/>
                </a:solidFill>
                <a:effectLst/>
                <a:latin typeface="Goudy Old Style" panose="02020502050305020303" pitchFamily="18" charset="77"/>
              </a:rPr>
              <a:t> living God.  </a:t>
            </a:r>
            <a:r>
              <a:rPr lang="en-US" sz="1600" b="0" dirty="0">
                <a:solidFill>
                  <a:schemeClr val="bg1"/>
                </a:solidFill>
                <a:effectLst/>
                <a:latin typeface="Goudy Old Style" panose="02020502050305020303" pitchFamily="18" charset="77"/>
              </a:rPr>
              <a:t>Rom. 8:22-24 </a:t>
            </a:r>
            <a:r>
              <a:rPr lang="en-US" sz="2000" b="0" i="1" dirty="0">
                <a:solidFill>
                  <a:schemeClr val="bg1"/>
                </a:solidFill>
                <a:effectLst/>
                <a:latin typeface="Goudy Old Style" panose="02020502050305020303" pitchFamily="18" charset="77"/>
              </a:rPr>
              <a:t>Instead, they were longing for a better country—a heavenly one. Therefore God is not ashamed to be called their God, for he has prepared a city for them. </a:t>
            </a:r>
            <a:r>
              <a:rPr lang="en-US" sz="1600" b="0" dirty="0">
                <a:solidFill>
                  <a:schemeClr val="bg1"/>
                </a:solidFill>
                <a:effectLst/>
                <a:latin typeface="Goudy Old Style" panose="02020502050305020303" pitchFamily="18" charset="77"/>
              </a:rPr>
              <a:t>Heb. 11:10</a:t>
            </a:r>
            <a:endParaRPr lang="en-US" sz="1600"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96E26414-F918-B163-85E3-8AEF8E643949}"/>
              </a:ext>
            </a:extLst>
          </p:cNvPr>
          <p:cNvSpPr>
            <a:spLocks noChangeArrowheads="1"/>
          </p:cNvSpPr>
          <p:nvPr/>
        </p:nvSpPr>
        <p:spPr bwMode="auto">
          <a:xfrm>
            <a:off x="1222683" y="-438804"/>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DC2C73E1-B7C1-55C5-1F34-CECD87AAD166}"/>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4188301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D3DA16-B5E6-C685-9445-0F05E10E3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BAAE0-00C6-FACB-F9D1-BCA1E4749FB9}"/>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D3931465-A144-8FCC-2CBC-CE638FC93200}"/>
              </a:ext>
            </a:extLst>
          </p:cNvPr>
          <p:cNvSpPr>
            <a:spLocks noGrp="1"/>
          </p:cNvSpPr>
          <p:nvPr>
            <p:ph type="subTitle" idx="1"/>
          </p:nvPr>
        </p:nvSpPr>
        <p:spPr>
          <a:xfrm>
            <a:off x="-1" y="-1"/>
            <a:ext cx="10938933" cy="6835139"/>
          </a:xfrm>
        </p:spPr>
        <p:txBody>
          <a:bodyPr>
            <a:noAutofit/>
          </a:bodyPr>
          <a:lstStyle/>
          <a:p>
            <a:pPr algn="l">
              <a:spcBef>
                <a:spcPts val="0"/>
              </a:spcBef>
            </a:pPr>
            <a:r>
              <a:rPr lang="en-US" sz="2100" b="1" dirty="0">
                <a:solidFill>
                  <a:schemeClr val="bg1"/>
                </a:solidFill>
                <a:effectLst/>
                <a:latin typeface="Goudy Old Style" panose="02020502050305020303" pitchFamily="18" charset="77"/>
                <a:ea typeface="Calibri" panose="020F0502020204030204" pitchFamily="34" charset="0"/>
              </a:rPr>
              <a:t>DEEPER DIVE: MYTH AND LONGING</a:t>
            </a:r>
          </a:p>
          <a:p>
            <a:pPr algn="l">
              <a:spcBef>
                <a:spcPts val="0"/>
              </a:spcBef>
            </a:pPr>
            <a:r>
              <a:rPr lang="en-US" sz="2100" dirty="0">
                <a:solidFill>
                  <a:schemeClr val="bg1"/>
                </a:solidFill>
                <a:latin typeface="Goudy Old Style" panose="02020502050305020303" pitchFamily="18" charset="77"/>
                <a:ea typeface="Calibri" panose="020F0502020204030204" pitchFamily="34" charset="0"/>
              </a:rPr>
              <a:t>In his autobiography </a:t>
            </a:r>
            <a:r>
              <a:rPr lang="en-US" sz="2100" i="1" dirty="0">
                <a:solidFill>
                  <a:schemeClr val="bg1"/>
                </a:solidFill>
                <a:latin typeface="Goudy Old Style" panose="02020502050305020303" pitchFamily="18" charset="77"/>
                <a:ea typeface="Calibri" panose="020F0502020204030204" pitchFamily="34" charset="0"/>
              </a:rPr>
              <a:t>Surprised by Joy</a:t>
            </a:r>
            <a:r>
              <a:rPr lang="en-US" sz="2100" dirty="0">
                <a:solidFill>
                  <a:schemeClr val="bg1"/>
                </a:solidFill>
                <a:latin typeface="Goudy Old Style" panose="02020502050305020303" pitchFamily="18" charset="77"/>
                <a:ea typeface="Calibri" panose="020F0502020204030204" pitchFamily="34" charset="0"/>
              </a:rPr>
              <a:t>, Lewis describes his first profound encounters with longing as a nine-year-old.  Lewis was fascinated by Myth, particularly Norse myth, and recounts this story from boyhood:</a:t>
            </a:r>
            <a:r>
              <a:rPr lang="en-US" sz="2000" dirty="0">
                <a:solidFill>
                  <a:schemeClr val="bg1"/>
                </a:solidFill>
                <a:latin typeface="Goudy Old Style" panose="02020502050305020303" pitchFamily="18" charset="77"/>
              </a:rPr>
              <a:t> </a:t>
            </a:r>
          </a:p>
          <a:p>
            <a:pPr algn="l">
              <a:spcBef>
                <a:spcPts val="0"/>
              </a:spcBef>
            </a:pPr>
            <a:r>
              <a:rPr lang="en-US" sz="1850" dirty="0">
                <a:solidFill>
                  <a:schemeClr val="bg1"/>
                </a:solidFill>
                <a:latin typeface="Goudy Old Style" panose="02020502050305020303" pitchFamily="18" charset="77"/>
              </a:rPr>
              <a:t>“It is difficult to find words strong enough for the sensation which came over me; Milton's "enormous bliss" of Eden (giving the full, ancient meaning to "enormous") comes somewhere near it. It was a sensation, of course, of desire; but desire for what?...The glimpse [of desire/longing] came through poetry. I had become fond of Longfellow's </a:t>
            </a:r>
            <a:r>
              <a:rPr lang="en-US" sz="1850" i="1" dirty="0">
                <a:solidFill>
                  <a:schemeClr val="bg1"/>
                </a:solidFill>
                <a:latin typeface="Goudy Old Style" panose="02020502050305020303" pitchFamily="18" charset="77"/>
              </a:rPr>
              <a:t>Saga of King Olaf</a:t>
            </a:r>
            <a:r>
              <a:rPr lang="en-US" sz="1850" dirty="0">
                <a:solidFill>
                  <a:schemeClr val="bg1"/>
                </a:solidFill>
                <a:latin typeface="Goudy Old Style" panose="02020502050305020303" pitchFamily="18" charset="77"/>
              </a:rPr>
              <a:t>: fond of it in a casual, shallow way for its story and its vigorous rhythms. But then, and quite different from such pleasures, and like a voice from far more distant regions, there came a moment when I idly turned the pages of the book and found the unrhymed translation of </a:t>
            </a:r>
            <a:r>
              <a:rPr lang="en-US" sz="1850" i="1" dirty="0" err="1">
                <a:solidFill>
                  <a:schemeClr val="bg1"/>
                </a:solidFill>
                <a:latin typeface="Goudy Old Style" panose="02020502050305020303" pitchFamily="18" charset="77"/>
              </a:rPr>
              <a:t>Tegner's</a:t>
            </a:r>
            <a:r>
              <a:rPr lang="en-US" sz="1850" i="1" dirty="0">
                <a:solidFill>
                  <a:schemeClr val="bg1"/>
                </a:solidFill>
                <a:latin typeface="Goudy Old Style" panose="02020502050305020303" pitchFamily="18" charset="77"/>
              </a:rPr>
              <a:t> </a:t>
            </a:r>
            <a:r>
              <a:rPr lang="en-US" sz="1850" i="1" dirty="0" err="1">
                <a:solidFill>
                  <a:schemeClr val="bg1"/>
                </a:solidFill>
                <a:latin typeface="Goudy Old Style" panose="02020502050305020303" pitchFamily="18" charset="77"/>
              </a:rPr>
              <a:t>Drapa</a:t>
            </a:r>
            <a:r>
              <a:rPr lang="en-US" sz="1850" dirty="0">
                <a:solidFill>
                  <a:schemeClr val="bg1"/>
                </a:solidFill>
                <a:latin typeface="Goudy Old Style" panose="02020502050305020303" pitchFamily="18" charset="77"/>
              </a:rPr>
              <a:t> and read                                                       </a:t>
            </a:r>
            <a:r>
              <a:rPr lang="en-US" sz="1850" b="1" i="1" dirty="0">
                <a:solidFill>
                  <a:schemeClr val="bg1"/>
                </a:solidFill>
                <a:latin typeface="Goudy Old Style" panose="02020502050305020303" pitchFamily="18" charset="77"/>
              </a:rPr>
              <a:t>I heard a voice that cried,</a:t>
            </a:r>
            <a:br>
              <a:rPr lang="en-US" sz="1850" b="1" i="1" dirty="0">
                <a:solidFill>
                  <a:schemeClr val="bg1"/>
                </a:solidFill>
                <a:latin typeface="Goudy Old Style" panose="02020502050305020303" pitchFamily="18" charset="77"/>
              </a:rPr>
            </a:br>
            <a:r>
              <a:rPr lang="en-US" sz="1850" b="1" i="1" dirty="0">
                <a:solidFill>
                  <a:schemeClr val="bg1"/>
                </a:solidFill>
                <a:latin typeface="Goudy Old Style" panose="02020502050305020303" pitchFamily="18" charset="77"/>
              </a:rPr>
              <a:t>Balder the beautiful</a:t>
            </a:r>
            <a:br>
              <a:rPr lang="en-US" sz="1850" b="1" i="1" dirty="0">
                <a:solidFill>
                  <a:schemeClr val="bg1"/>
                </a:solidFill>
                <a:latin typeface="Goudy Old Style" panose="02020502050305020303" pitchFamily="18" charset="77"/>
              </a:rPr>
            </a:br>
            <a:r>
              <a:rPr lang="en-US" sz="1850" b="1" i="1" dirty="0">
                <a:solidFill>
                  <a:schemeClr val="bg1"/>
                </a:solidFill>
                <a:latin typeface="Goudy Old Style" panose="02020502050305020303" pitchFamily="18" charset="77"/>
              </a:rPr>
              <a:t>Is dead, is dead                                                                                                                                                              </a:t>
            </a:r>
            <a:r>
              <a:rPr lang="en-US" sz="1900" dirty="0">
                <a:solidFill>
                  <a:schemeClr val="bg1"/>
                </a:solidFill>
                <a:latin typeface="Goudy Old Style" panose="02020502050305020303" pitchFamily="18" charset="77"/>
              </a:rPr>
              <a:t>I knew nothing about Balder; but instantly I was uplifted into huge regions of northern sky, I desired with almost sickening intensity something never to be described (except that it is cold, spacious, severe, pale, and remote) and then, as in the other examples, found myself at the very same moment already falling out of that desire and wishing I were back in it… In a sense the central story of my life is about nothing else.”</a:t>
            </a:r>
          </a:p>
          <a:p>
            <a:pPr algn="l">
              <a:spcBef>
                <a:spcPts val="0"/>
              </a:spcBef>
            </a:pPr>
            <a:endParaRPr lang="en-US" sz="1900" b="0" i="0" dirty="0">
              <a:solidFill>
                <a:schemeClr val="bg1"/>
              </a:solidFill>
              <a:effectLst/>
              <a:latin typeface="Goudy Old Style" panose="02020502050305020303" pitchFamily="18" charset="77"/>
            </a:endParaRPr>
          </a:p>
          <a:p>
            <a:pPr algn="l">
              <a:spcBef>
                <a:spcPts val="0"/>
              </a:spcBef>
            </a:pPr>
            <a:r>
              <a:rPr lang="en-US" sz="1900" b="0" i="0" dirty="0">
                <a:solidFill>
                  <a:schemeClr val="bg1"/>
                </a:solidFill>
                <a:effectLst/>
                <a:latin typeface="Goudy Old Style" panose="02020502050305020303" pitchFamily="18" charset="77"/>
              </a:rPr>
              <a:t>On September 13, 1931, six years into his career at Oxford as a Fellow of Magdalen College, Lewis took a late-night walk with friends J.R.R. Tolkien and Hugo Dyson that led to his conversion to Christianity. Writing to his friend Arthur Greeves, he describes what happened: “We began (in Addison’s Walk just after dinner) on metaphor and myth—interrupted by a rush of wind which came so suddenly on the still, warm evening and sent so many leaves pattering down that we thought it was raining. We all held our breath, the other two appreciating the ecstasy of such a thing.” </a:t>
            </a:r>
            <a:r>
              <a:rPr lang="en-US" sz="19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Now what Dyson and Tolkien showed me was this, that if I met the idea of sacrifice in a Pagan story I didn’t mind it at all: again, that if I met the idea of a god sacrificing himself to himself I liked it very much and was mysteriously moved by it: again that the idea of the dying and reviving god </a:t>
            </a:r>
            <a:r>
              <a:rPr lang="en-US" sz="1900" b="0" dirty="0">
                <a:solidFill>
                  <a:schemeClr val="bg1"/>
                </a:solidFill>
                <a:effectLst/>
                <a:latin typeface="Goudy Old Style" panose="02020502050305020303" pitchFamily="18" charset="77"/>
              </a:rPr>
              <a:t>(Balder, Adonis,</a:t>
            </a:r>
            <a:endParaRPr lang="en-US" sz="1900" dirty="0">
              <a:solidFill>
                <a:schemeClr val="bg1"/>
              </a:solidFill>
              <a:effectLst/>
              <a:latin typeface="Goudy Old Style" panose="02020502050305020303" pitchFamily="18" charset="77"/>
              <a:ea typeface="Calibri" panose="020F0502020204030204" pitchFamily="34" charset="0"/>
            </a:endParaRPr>
          </a:p>
        </p:txBody>
      </p:sp>
      <p:sp>
        <p:nvSpPr>
          <p:cNvPr id="6" name="Rectangle 2">
            <a:extLst>
              <a:ext uri="{FF2B5EF4-FFF2-40B4-BE49-F238E27FC236}">
                <a16:creationId xmlns:a16="http://schemas.microsoft.com/office/drawing/2014/main" id="{EEFEE2B9-8466-DA4A-5D50-43AE2116517D}"/>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585123B-C9A5-7C7C-6CD2-F0AAD653752F}"/>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444231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A24B3C-FF82-8F8A-7B0F-B9ED96BB1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4BDC9-4FAC-17F7-5D7F-656DC2FB6118}"/>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D0FAFDD-ABA6-61AD-AB4A-3DE9D45E5E7F}"/>
              </a:ext>
            </a:extLst>
          </p:cNvPr>
          <p:cNvSpPr>
            <a:spLocks noGrp="1"/>
          </p:cNvSpPr>
          <p:nvPr>
            <p:ph type="subTitle" idx="1"/>
          </p:nvPr>
        </p:nvSpPr>
        <p:spPr>
          <a:xfrm>
            <a:off x="-1" y="-1"/>
            <a:ext cx="10938933" cy="6835139"/>
          </a:xfrm>
        </p:spPr>
        <p:txBody>
          <a:bodyPr>
            <a:noAutofit/>
          </a:bodyPr>
          <a:lstStyle/>
          <a:p>
            <a:pPr algn="l">
              <a:spcBef>
                <a:spcPts val="0"/>
              </a:spcBef>
            </a:pPr>
            <a:r>
              <a:rPr lang="en-US" sz="1900" b="0" dirty="0">
                <a:solidFill>
                  <a:schemeClr val="bg1"/>
                </a:solidFill>
                <a:effectLst/>
                <a:latin typeface="Goudy Old Style" panose="02020502050305020303" pitchFamily="18" charset="77"/>
              </a:rPr>
              <a:t>Bacchus) </a:t>
            </a:r>
            <a:r>
              <a:rPr lang="en-US" sz="19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similarly moved me provided I met it anywhere except the Gospels. The reason was that in Pagan stories I was prepared to feel the Myth as profound and suggestive of meanings beyond my grasp even </a:t>
            </a:r>
            <a:r>
              <a:rPr lang="en-US" sz="1900" kern="100" dirty="0" err="1">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tho</a:t>
            </a:r>
            <a:r>
              <a:rPr lang="en-US" sz="1900" kern="100" dirty="0">
                <a:solidFill>
                  <a:schemeClr val="bg1"/>
                </a:solidFill>
                <a:effectLst/>
                <a:latin typeface="Goudy Old Style" panose="02020502050305020303" pitchFamily="18" charset="77"/>
                <a:ea typeface="Aptos" panose="020B0004020202020204" pitchFamily="34" charset="0"/>
                <a:cs typeface="Times New Roman" panose="02020603050405020304" pitchFamily="18" charset="0"/>
              </a:rPr>
              <a:t>’ I could not say in cold prose ‘what it meant’. Now the story of Christ is simply a true myth: a myth working on us in the same way as the others, but with this tremendous difference that it really happened: and one must be content to accept it in the same way, remembering that it is God’s myth where the others are men’s myths.”</a:t>
            </a:r>
          </a:p>
          <a:p>
            <a:pPr algn="l">
              <a:spcBef>
                <a:spcPts val="0"/>
              </a:spcBef>
            </a:pPr>
            <a:endParaRPr lang="en-US" sz="1900" kern="100" dirty="0">
              <a:solidFill>
                <a:schemeClr val="bg1"/>
              </a:solidFill>
              <a:latin typeface="Goudy Old Style" panose="02020502050305020303" pitchFamily="18" charset="77"/>
              <a:ea typeface="Calibri" panose="020F0502020204030204" pitchFamily="34" charset="0"/>
              <a:cs typeface="Times New Roman" panose="02020603050405020304" pitchFamily="18" charset="0"/>
            </a:endParaRPr>
          </a:p>
          <a:p>
            <a:pPr algn="l">
              <a:spcBef>
                <a:spcPts val="0"/>
              </a:spcBef>
            </a:pPr>
            <a:r>
              <a:rPr lang="en-US" sz="1900" kern="1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Lewis continued to pursue his and Tolkien’s mutual fascination with Norse myth at Oxford, particularly the </a:t>
            </a:r>
            <a:r>
              <a:rPr lang="en-US" sz="1900" i="1" kern="1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Edda, </a:t>
            </a:r>
            <a:r>
              <a:rPr lang="en-US" sz="1900" kern="1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a 13</a:t>
            </a:r>
            <a:r>
              <a:rPr lang="en-US" sz="1900" kern="100" baseline="30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a:t>
            </a:r>
            <a:r>
              <a:rPr lang="en-US" sz="1900" kern="1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century medieval recounting in Old Icelandic of 10</a:t>
            </a:r>
            <a:r>
              <a:rPr lang="en-US" sz="1900" kern="100" baseline="300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a:t>
            </a:r>
            <a:r>
              <a:rPr lang="en-US" sz="1900" kern="1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century Norse tales that include what appear to be some Christian references. Lewis and Tolkien formed the </a:t>
            </a:r>
            <a:r>
              <a:rPr lang="en-US" sz="1900" kern="100"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Coalbiters</a:t>
            </a:r>
            <a:r>
              <a:rPr lang="en-US" sz="1900" kern="100" dirty="0">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 Club (from Icelandic term for an idle youth sitting always by the fireside) where they read these tales aloud in the original language. In </a:t>
            </a:r>
            <a:r>
              <a:rPr lang="en-US" sz="1900" kern="100" dirty="0" err="1">
                <a:solidFill>
                  <a:schemeClr val="bg1"/>
                </a:solidFill>
                <a:effectLst/>
                <a:latin typeface="Goudy Old Style" panose="02020502050305020303" pitchFamily="18" charset="77"/>
                <a:ea typeface="Calibri" panose="020F0502020204030204" pitchFamily="34" charset="0"/>
                <a:cs typeface="Times New Roman" panose="02020603050405020304" pitchFamily="18" charset="0"/>
              </a:rPr>
              <a:t>the</a:t>
            </a:r>
            <a:r>
              <a:rPr lang="en-US" sz="1900" b="1" i="1" dirty="0" err="1">
                <a:solidFill>
                  <a:schemeClr val="bg1"/>
                </a:solidFill>
                <a:latin typeface="Goudy Old Style" panose="02020502050305020303" pitchFamily="18" charset="77"/>
              </a:rPr>
              <a:t>Völusp</a:t>
            </a:r>
            <a:r>
              <a:rPr lang="en-US" sz="1900" i="1" dirty="0" err="1">
                <a:solidFill>
                  <a:schemeClr val="bg1"/>
                </a:solidFill>
                <a:latin typeface="Goudy Old Style" panose="02020502050305020303" pitchFamily="18" charset="77"/>
              </a:rPr>
              <a:t>á</a:t>
            </a:r>
            <a:r>
              <a:rPr lang="en-US" sz="1900" i="1" dirty="0">
                <a:solidFill>
                  <a:schemeClr val="bg1"/>
                </a:solidFill>
                <a:latin typeface="Goudy Old Style" panose="02020502050305020303" pitchFamily="18" charset="77"/>
              </a:rPr>
              <a:t> </a:t>
            </a:r>
            <a:r>
              <a:rPr lang="en-US" sz="1900" dirty="0">
                <a:solidFill>
                  <a:schemeClr val="bg1"/>
                </a:solidFill>
                <a:latin typeface="Goudy Old Style" panose="02020502050305020303" pitchFamily="18" charset="77"/>
              </a:rPr>
              <a:t>section of the </a:t>
            </a:r>
            <a:r>
              <a:rPr lang="en-US" sz="1900" i="1" dirty="0">
                <a:solidFill>
                  <a:schemeClr val="bg1"/>
                </a:solidFill>
                <a:latin typeface="Goudy Old Style" panose="02020502050305020303" pitchFamily="18" charset="77"/>
              </a:rPr>
              <a:t>Edda</a:t>
            </a:r>
            <a:r>
              <a:rPr lang="en-US" sz="1900" dirty="0">
                <a:solidFill>
                  <a:schemeClr val="bg1"/>
                </a:solidFill>
                <a:latin typeface="Goudy Old Style" panose="02020502050305020303" pitchFamily="18" charset="77"/>
              </a:rPr>
              <a:t>, the myth recounts how out of the ashes of death and destruction a glorious and </a:t>
            </a:r>
            <a:r>
              <a:rPr lang="en-US" sz="1900" b="0" i="0" dirty="0">
                <a:solidFill>
                  <a:schemeClr val="bg1"/>
                </a:solidFill>
                <a:effectLst/>
                <a:latin typeface="Goudy Old Style" panose="02020502050305020303" pitchFamily="18" charset="77"/>
              </a:rPr>
              <a:t>beautiful new world will arise where Balder the Beautiful is brought back to life and a new heaven and earth will be filled with life. Clearly this section has echoes of Christ’s Resurrection and of Revelation 21.  One of the symbols of this renewal in this new creation is recounted in this stanza:</a:t>
            </a:r>
          </a:p>
          <a:p>
            <a:pPr algn="l">
              <a:spcBef>
                <a:spcPts val="0"/>
              </a:spcBef>
            </a:pPr>
            <a:r>
              <a:rPr lang="en-US" sz="1900" dirty="0">
                <a:solidFill>
                  <a:schemeClr val="bg1"/>
                </a:solidFill>
                <a:latin typeface="Goudy Old Style" panose="02020502050305020303" pitchFamily="18" charset="77"/>
              </a:rPr>
              <a:t>						</a:t>
            </a:r>
            <a:r>
              <a:rPr lang="en-US" sz="1900" b="0" i="0" dirty="0">
                <a:solidFill>
                  <a:schemeClr val="bg1"/>
                </a:solidFill>
                <a:effectLst/>
                <a:latin typeface="Goudy Old Style" panose="02020502050305020303" pitchFamily="18" charset="77"/>
              </a:rPr>
              <a:t>Note stanza 61: “</a:t>
            </a:r>
            <a:r>
              <a:rPr lang="en-US" sz="1900" b="1" i="1" dirty="0">
                <a:solidFill>
                  <a:schemeClr val="bg1"/>
                </a:solidFill>
                <a:effectLst/>
                <a:latin typeface="Goudy Old Style" panose="02020502050305020303" pitchFamily="18" charset="77"/>
              </a:rPr>
              <a:t>Afterwards there will be found, 						wondrous, golden gaming pieces in the grass, those						which in ancient days they had owned”</a:t>
            </a:r>
          </a:p>
          <a:p>
            <a:pPr algn="l">
              <a:spcBef>
                <a:spcPts val="0"/>
              </a:spcBef>
            </a:pPr>
            <a:r>
              <a:rPr lang="en-US" sz="1900" dirty="0">
                <a:solidFill>
                  <a:schemeClr val="bg1"/>
                </a:solidFill>
                <a:latin typeface="Goudy Old Style" panose="02020502050305020303" pitchFamily="18" charset="77"/>
                <a:ea typeface="Calibri" panose="020F0502020204030204" pitchFamily="34" charset="0"/>
              </a:rPr>
              <a:t>						This stanza is describing when all is put right when</a:t>
            </a:r>
          </a:p>
          <a:p>
            <a:pPr algn="l">
              <a:spcBef>
                <a:spcPts val="0"/>
              </a:spcBef>
            </a:pPr>
            <a:r>
              <a:rPr lang="en-US" sz="1900" i="1" dirty="0">
                <a:solidFill>
                  <a:schemeClr val="bg1"/>
                </a:solidFill>
                <a:effectLst/>
                <a:latin typeface="Goudy Old Style" panose="02020502050305020303" pitchFamily="18" charset="77"/>
                <a:ea typeface="Calibri" panose="020F0502020204030204" pitchFamily="34" charset="0"/>
              </a:rPr>
              <a:t>						</a:t>
            </a:r>
            <a:r>
              <a:rPr lang="en-US" sz="1900" dirty="0">
                <a:solidFill>
                  <a:schemeClr val="bg1"/>
                </a:solidFill>
                <a:latin typeface="Goudy Old Style" panose="02020502050305020303" pitchFamily="18" charset="77"/>
                <a:ea typeface="Calibri" panose="020F0502020204030204" pitchFamily="34" charset="0"/>
              </a:rPr>
              <a:t>the world is reborn and Evil vanquished and the true</a:t>
            </a:r>
          </a:p>
          <a:p>
            <a:pPr algn="l">
              <a:spcBef>
                <a:spcPts val="0"/>
              </a:spcBef>
            </a:pPr>
            <a:r>
              <a:rPr lang="en-US" sz="1900" dirty="0">
                <a:solidFill>
                  <a:schemeClr val="bg1"/>
                </a:solidFill>
                <a:latin typeface="Goudy Old Style" panose="02020502050305020303" pitchFamily="18" charset="77"/>
                <a:ea typeface="Calibri" panose="020F0502020204030204" pitchFamily="34" charset="0"/>
              </a:rPr>
              <a:t>						Kings return. Note that Lewis uses this EXACT image						when Susan finds the golden chess piece in the grass, 						and remember Lewis’s saying that Prince Caspian is 						about “the Restoration of the true religion after a 						corruption.” This little detail brings into Narnia the whole						whole imagery of longing from this Norse myth.	</a:t>
            </a:r>
          </a:p>
          <a:p>
            <a:pPr algn="l">
              <a:spcBef>
                <a:spcPts val="0"/>
              </a:spcBef>
            </a:pPr>
            <a:r>
              <a:rPr lang="en-US" sz="1900" i="1" dirty="0">
                <a:solidFill>
                  <a:schemeClr val="bg1"/>
                </a:solidFill>
                <a:effectLst/>
                <a:latin typeface="Goudy Old Style" panose="02020502050305020303" pitchFamily="18" charset="77"/>
                <a:ea typeface="Calibri" panose="020F0502020204030204" pitchFamily="34" charset="0"/>
              </a:rPr>
              <a:t>						(hat tip to</a:t>
            </a:r>
            <a:r>
              <a:rPr lang="en-US" sz="1900" i="1" dirty="0">
                <a:solidFill>
                  <a:schemeClr val="bg1"/>
                </a:solidFill>
                <a:latin typeface="Goudy Old Style" panose="02020502050305020303" pitchFamily="18" charset="77"/>
                <a:ea typeface="Calibri" panose="020F0502020204030204" pitchFamily="34" charset="0"/>
              </a:rPr>
              <a:t> Prof. </a:t>
            </a:r>
            <a:r>
              <a:rPr lang="en-US" sz="1900" i="1" dirty="0">
                <a:solidFill>
                  <a:schemeClr val="bg1"/>
                </a:solidFill>
                <a:effectLst/>
                <a:latin typeface="Goudy Old Style" panose="02020502050305020303" pitchFamily="18" charset="77"/>
                <a:ea typeface="Calibri" panose="020F0502020204030204" pitchFamily="34" charset="0"/>
              </a:rPr>
              <a:t>Simon </a:t>
            </a:r>
            <a:r>
              <a:rPr lang="en-US" sz="1900" i="1" dirty="0" err="1">
                <a:solidFill>
                  <a:schemeClr val="bg1"/>
                </a:solidFill>
                <a:effectLst/>
                <a:latin typeface="Goudy Old Style" panose="02020502050305020303" pitchFamily="18" charset="77"/>
                <a:ea typeface="Calibri" panose="020F0502020204030204" pitchFamily="34" charset="0"/>
              </a:rPr>
              <a:t>Horobin</a:t>
            </a:r>
            <a:r>
              <a:rPr lang="en-US" sz="1900" i="1" dirty="0">
                <a:solidFill>
                  <a:schemeClr val="bg1"/>
                </a:solidFill>
                <a:effectLst/>
                <a:latin typeface="Goudy Old Style" panose="02020502050305020303" pitchFamily="18" charset="77"/>
                <a:ea typeface="Calibri" panose="020F0502020204030204" pitchFamily="34" charset="0"/>
              </a:rPr>
              <a:t> for </a:t>
            </a:r>
            <a:r>
              <a:rPr lang="en-US" sz="1900" i="1">
                <a:solidFill>
                  <a:schemeClr val="bg1"/>
                </a:solidFill>
                <a:effectLst/>
                <a:latin typeface="Goudy Old Style" panose="02020502050305020303" pitchFamily="18" charset="77"/>
                <a:ea typeface="Calibri" panose="020F0502020204030204" pitchFamily="34" charset="0"/>
              </a:rPr>
              <a:t>this insight)</a:t>
            </a:r>
            <a:endParaRPr lang="en-US" sz="1900" i="1" dirty="0">
              <a:solidFill>
                <a:schemeClr val="bg1"/>
              </a:solidFill>
              <a:effectLst/>
              <a:latin typeface="Goudy Old Style" panose="02020502050305020303" pitchFamily="18" charset="77"/>
              <a:ea typeface="Calibri" panose="020F0502020204030204" pitchFamily="34" charset="0"/>
            </a:endParaRPr>
          </a:p>
        </p:txBody>
      </p:sp>
      <p:sp>
        <p:nvSpPr>
          <p:cNvPr id="6" name="Rectangle 2">
            <a:extLst>
              <a:ext uri="{FF2B5EF4-FFF2-40B4-BE49-F238E27FC236}">
                <a16:creationId xmlns:a16="http://schemas.microsoft.com/office/drawing/2014/main" id="{FA9905A9-3EF9-CECE-07E8-848C39F85B4B}"/>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6202F1C7-7C42-3B47-F5DF-539969D11AB8}"/>
              </a:ext>
            </a:extLst>
          </p:cNvPr>
          <p:cNvPicPr>
            <a:picLocks noChangeAspect="1"/>
          </p:cNvPicPr>
          <p:nvPr/>
        </p:nvPicPr>
        <p:blipFill>
          <a:blip r:embed="rId2"/>
          <a:stretch>
            <a:fillRect/>
          </a:stretch>
        </p:blipFill>
        <p:spPr>
          <a:xfrm>
            <a:off x="10784585" y="2099733"/>
            <a:ext cx="1407413" cy="2659303"/>
          </a:xfrm>
          <a:prstGeom prst="rect">
            <a:avLst/>
          </a:prstGeom>
        </p:spPr>
      </p:pic>
      <p:pic>
        <p:nvPicPr>
          <p:cNvPr id="11" name="Picture 10" descr="A close-up of a paper&#10;&#10;Description automatically generated">
            <a:extLst>
              <a:ext uri="{FF2B5EF4-FFF2-40B4-BE49-F238E27FC236}">
                <a16:creationId xmlns:a16="http://schemas.microsoft.com/office/drawing/2014/main" id="{EAE2B62A-5722-17A2-5F74-83313794E2C4}"/>
              </a:ext>
            </a:extLst>
          </p:cNvPr>
          <p:cNvPicPr>
            <a:picLocks noChangeAspect="1"/>
          </p:cNvPicPr>
          <p:nvPr/>
        </p:nvPicPr>
        <p:blipFill>
          <a:blip r:embed="rId3"/>
          <a:stretch>
            <a:fillRect/>
          </a:stretch>
        </p:blipFill>
        <p:spPr>
          <a:xfrm>
            <a:off x="-2" y="3819832"/>
            <a:ext cx="5102944" cy="3038168"/>
          </a:xfrm>
          <a:prstGeom prst="rect">
            <a:avLst/>
          </a:prstGeom>
        </p:spPr>
      </p:pic>
    </p:spTree>
    <p:extLst>
      <p:ext uri="{BB962C8B-B14F-4D97-AF65-F5344CB8AC3E}">
        <p14:creationId xmlns:p14="http://schemas.microsoft.com/office/powerpoint/2010/main" val="173952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07EB8FE-D63E-61E2-A0B0-BFC4039D7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433ED-55A6-CF80-96E0-A787819E3D9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61F61D-DB43-7097-25A4-FAA8628E08E5}"/>
              </a:ext>
            </a:extLst>
          </p:cNvPr>
          <p:cNvSpPr>
            <a:spLocks noGrp="1"/>
          </p:cNvSpPr>
          <p:nvPr>
            <p:ph type="subTitle" idx="1"/>
          </p:nvPr>
        </p:nvSpPr>
        <p:spPr>
          <a:xfrm>
            <a:off x="0" y="-1"/>
            <a:ext cx="10537371" cy="6835139"/>
          </a:xfrm>
        </p:spPr>
        <p:txBody>
          <a:bodyPr>
            <a:normAutofit fontScale="25000" lnSpcReduction="20000"/>
          </a:bodyPr>
          <a:lstStyle/>
          <a:p>
            <a:pPr algn="l"/>
            <a:r>
              <a:rPr lang="en-US" sz="9600" b="1" dirty="0">
                <a:latin typeface="Goudy Old Style" charset="0"/>
                <a:ea typeface="Goudy Old Style" charset="0"/>
                <a:cs typeface="Goudy Old Style" charset="0"/>
              </a:rPr>
              <a:t>How to approach this class:</a:t>
            </a:r>
            <a:br>
              <a:rPr lang="en-US" sz="9600" b="1" dirty="0">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approach this class:</a:t>
            </a:r>
          </a:p>
          <a:p>
            <a:pPr algn="l"/>
            <a:r>
              <a:rPr lang="en-US" sz="9600" b="1" dirty="0">
                <a:solidFill>
                  <a:schemeClr val="bg1"/>
                </a:solidFill>
                <a:latin typeface="Goudy Old Style" charset="0"/>
                <a:ea typeface="Goudy Old Style" charset="0"/>
                <a:cs typeface="Goudy Old Style" charset="0"/>
              </a:rPr>
              <a:t>--On the beach</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--Snorkeling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--Scuba diving</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--Email list/QR code</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How to read this book:</a:t>
            </a:r>
            <a:br>
              <a:rPr lang="en-US" sz="9600" b="1" dirty="0">
                <a:solidFill>
                  <a:schemeClr val="bg1"/>
                </a:solidFill>
                <a:latin typeface="Goudy Old Style" charset="0"/>
                <a:ea typeface="Goudy Old Style" charset="0"/>
                <a:cs typeface="Goudy Old Style" charset="0"/>
              </a:rPr>
            </a:br>
            <a:br>
              <a:rPr lang="en-US" sz="9600" b="1" dirty="0">
                <a:solidFill>
                  <a:schemeClr val="bg1"/>
                </a:solidFill>
                <a:latin typeface="Goudy Old Style" charset="0"/>
                <a:ea typeface="Goudy Old Style" charset="0"/>
                <a:cs typeface="Goudy Old Style" charset="0"/>
              </a:rPr>
            </a:br>
            <a:r>
              <a:rPr lang="en-US" sz="9600" b="1" dirty="0">
                <a:solidFill>
                  <a:schemeClr val="bg1"/>
                </a:solidFill>
                <a:latin typeface="Goudy Old Style" charset="0"/>
                <a:ea typeface="Goudy Old Style" charset="0"/>
                <a:cs typeface="Goudy Old Style" charset="0"/>
              </a:rPr>
              <a:t>--Try reading aloud and slowly, looking for layers of meaning</a:t>
            </a:r>
          </a:p>
          <a:p>
            <a:pPr algn="l"/>
            <a:r>
              <a:rPr lang="en-US" sz="9600" b="1" dirty="0">
                <a:solidFill>
                  <a:schemeClr val="bg1"/>
                </a:solidFill>
                <a:latin typeface="Goudy Old Style" charset="0"/>
                <a:ea typeface="Goudy Old Style" charset="0"/>
                <a:cs typeface="Goudy Old Style" charset="0"/>
              </a:rPr>
              <a:t>--Look for themes/underline and highlight passages that resonate with you</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What we’ll be doing:</a:t>
            </a:r>
          </a:p>
          <a:p>
            <a:pPr algn="l"/>
            <a:endParaRPr lang="en-US" sz="9600" b="1" dirty="0">
              <a:solidFill>
                <a:schemeClr val="bg1"/>
              </a:solidFill>
              <a:latin typeface="Goudy Old Style" charset="0"/>
              <a:ea typeface="Goudy Old Style" charset="0"/>
              <a:cs typeface="Goudy Old Style" charset="0"/>
            </a:endParaRPr>
          </a:p>
          <a:p>
            <a:pPr algn="l"/>
            <a:r>
              <a:rPr lang="en-US" sz="9600" b="1" dirty="0">
                <a:solidFill>
                  <a:schemeClr val="bg1"/>
                </a:solidFill>
                <a:latin typeface="Goudy Old Style" charset="0"/>
                <a:ea typeface="Goudy Old Style" charset="0"/>
                <a:cs typeface="Goudy Old Style" charset="0"/>
              </a:rPr>
              <a:t>--Setting the background and context</a:t>
            </a:r>
          </a:p>
          <a:p>
            <a:pPr algn="l"/>
            <a:r>
              <a:rPr lang="en-US" sz="9600" b="1" dirty="0">
                <a:solidFill>
                  <a:schemeClr val="bg1"/>
                </a:solidFill>
                <a:latin typeface="Goudy Old Style" charset="0"/>
                <a:ea typeface="Goudy Old Style" charset="0"/>
                <a:cs typeface="Goudy Old Style" charset="0"/>
              </a:rPr>
              <a:t>--Following the story chapter by chapter</a:t>
            </a:r>
          </a:p>
          <a:p>
            <a:pPr algn="l"/>
            <a:r>
              <a:rPr lang="en-US" sz="9600" b="1" dirty="0">
                <a:solidFill>
                  <a:schemeClr val="bg1"/>
                </a:solidFill>
                <a:latin typeface="Goudy Old Style" charset="0"/>
                <a:ea typeface="Goudy Old Style" charset="0"/>
                <a:cs typeface="Goudy Old Style" charset="0"/>
              </a:rPr>
              <a:t>--Drawing out principles for living with Joy and Purpose </a:t>
            </a:r>
          </a:p>
          <a:p>
            <a:pPr algn="l"/>
            <a:r>
              <a:rPr lang="en-US" sz="9600" b="1" dirty="0">
                <a:solidFill>
                  <a:schemeClr val="bg1"/>
                </a:solidFill>
                <a:latin typeface="Goudy Old Style" charset="0"/>
                <a:ea typeface="Goudy Old Style" charset="0"/>
                <a:cs typeface="Goudy Old Style" charset="0"/>
              </a:rPr>
              <a:t>--Looking at relevant Scripture</a:t>
            </a:r>
            <a:br>
              <a:rPr lang="en-US" sz="9600" b="1" dirty="0">
                <a:solidFill>
                  <a:schemeClr val="bg1"/>
                </a:solidFill>
                <a:latin typeface="Goudy Old Style" charset="0"/>
                <a:ea typeface="Goudy Old Style" charset="0"/>
                <a:cs typeface="Goudy Old Style" charset="0"/>
              </a:rPr>
            </a:br>
            <a:endParaRPr lang="en-US" sz="9600" b="1" i="1" dirty="0">
              <a:solidFill>
                <a:schemeClr val="bg1"/>
              </a:solidFill>
              <a:latin typeface="Goudy Old Style" charset="0"/>
              <a:ea typeface="Goudy Old Style" charset="0"/>
              <a:cs typeface="Goudy Old Style" charset="0"/>
            </a:endParaRPr>
          </a:p>
          <a:p>
            <a:pPr algn="l" fontAlgn="ctr"/>
            <a:endParaRPr lang="en-US" sz="9600" b="1" i="0" dirty="0">
              <a:solidFill>
                <a:schemeClr val="bg1"/>
              </a:solidFill>
              <a:effectLst/>
              <a:latin typeface="Goudy Old Style" panose="02020502050305020303" pitchFamily="18" charset="77"/>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4464A53D-6BC0-E49C-CB5D-BA66BBB56A0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2D9E94C7-CEC3-E1E7-7242-F316AE0D5BA3}"/>
              </a:ext>
            </a:extLst>
          </p:cNvPr>
          <p:cNvPicPr>
            <a:picLocks noChangeAspect="1"/>
          </p:cNvPicPr>
          <p:nvPr/>
        </p:nvPicPr>
        <p:blipFill>
          <a:blip r:embed="rId2"/>
          <a:stretch>
            <a:fillRect/>
          </a:stretch>
        </p:blipFill>
        <p:spPr>
          <a:xfrm>
            <a:off x="10537371" y="1693332"/>
            <a:ext cx="1654628" cy="2760135"/>
          </a:xfrm>
          <a:prstGeom prst="rect">
            <a:avLst/>
          </a:prstGeom>
        </p:spPr>
      </p:pic>
      <p:pic>
        <p:nvPicPr>
          <p:cNvPr id="5" name="Picture 4" descr="A qr code on a white background&#10;&#10;Description automatically generated">
            <a:extLst>
              <a:ext uri="{FF2B5EF4-FFF2-40B4-BE49-F238E27FC236}">
                <a16:creationId xmlns:a16="http://schemas.microsoft.com/office/drawing/2014/main" id="{6A50F0DC-3030-0297-1794-59C62DC83794}"/>
              </a:ext>
            </a:extLst>
          </p:cNvPr>
          <p:cNvPicPr>
            <a:picLocks noChangeAspect="1"/>
          </p:cNvPicPr>
          <p:nvPr/>
        </p:nvPicPr>
        <p:blipFill>
          <a:blip r:embed="rId3"/>
          <a:stretch>
            <a:fillRect/>
          </a:stretch>
        </p:blipFill>
        <p:spPr>
          <a:xfrm>
            <a:off x="6858000" y="261258"/>
            <a:ext cx="2599564" cy="2590800"/>
          </a:xfrm>
          <a:prstGeom prst="rect">
            <a:avLst/>
          </a:prstGeom>
        </p:spPr>
      </p:pic>
    </p:spTree>
    <p:extLst>
      <p:ext uri="{BB962C8B-B14F-4D97-AF65-F5344CB8AC3E}">
        <p14:creationId xmlns:p14="http://schemas.microsoft.com/office/powerpoint/2010/main" val="2783218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171BA09-4D6A-EFCA-E886-76DFE56D2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B7E35-B518-E20E-6242-EF4067B41C8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2ED40ECB-6433-9E79-7339-BE446CF3D535}"/>
              </a:ext>
            </a:extLst>
          </p:cNvPr>
          <p:cNvSpPr>
            <a:spLocks noGrp="1"/>
          </p:cNvSpPr>
          <p:nvPr>
            <p:ph type="subTitle" idx="1"/>
          </p:nvPr>
        </p:nvSpPr>
        <p:spPr>
          <a:xfrm>
            <a:off x="-1" y="-1"/>
            <a:ext cx="10938933" cy="6835139"/>
          </a:xfrm>
        </p:spPr>
        <p:txBody>
          <a:bodyPr numCol="3">
            <a:noAutofit/>
          </a:bodyPr>
          <a:lstStyle/>
          <a:p>
            <a:pPr algn="l"/>
            <a:r>
              <a:rPr lang="en-US" sz="1800" b="1" i="0" dirty="0">
                <a:solidFill>
                  <a:schemeClr val="bg1"/>
                </a:solidFill>
                <a:effectLst/>
                <a:latin typeface="Goudy Old Style" panose="02020502050305020303" pitchFamily="18" charset="77"/>
              </a:rPr>
              <a:t>TEGNÉR'S DRAPA</a:t>
            </a:r>
          </a:p>
          <a:p>
            <a:pPr algn="l"/>
            <a:r>
              <a:rPr lang="en-US" sz="1600" b="0" i="0" dirty="0">
                <a:solidFill>
                  <a:schemeClr val="bg1"/>
                </a:solidFill>
                <a:effectLst/>
                <a:latin typeface="Goudy Old Style" panose="02020502050305020303" pitchFamily="18" charset="77"/>
              </a:rPr>
              <a:t>I heard a voice, that cried,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"Balder the Beautiful</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Is dead, is dead!"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And through the misty air</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Passed like the mournful cry</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Of sunward sailing cranes.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I saw the pallid corpse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Of the dead sun</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Borne through the Northern sky.</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Blasts from </a:t>
            </a:r>
            <a:r>
              <a:rPr lang="en-US" sz="1600" b="0" i="0" dirty="0" err="1">
                <a:solidFill>
                  <a:schemeClr val="bg1"/>
                </a:solidFill>
                <a:effectLst/>
                <a:latin typeface="Goudy Old Style" panose="02020502050305020303" pitchFamily="18" charset="77"/>
              </a:rPr>
              <a:t>Niffelheim</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Lifted the sheeted mists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Around him as he passed.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And the voice forever cried,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"Balder the Beautiful</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Is dead, is dead!"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And died away</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Through the dreary night,</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In accents of despair.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Balder the Beautiful,</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God of the summer sun,</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Fairest of all the Gods!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Light from his forehead beamed,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Runes were upon his tongue,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As on the warrior's sword. </a:t>
            </a:r>
          </a:p>
          <a:p>
            <a:pPr algn="l"/>
            <a:br>
              <a:rPr lang="en-US" sz="1600" b="0" i="0" dirty="0">
                <a:solidFill>
                  <a:schemeClr val="bg1"/>
                </a:solidFill>
                <a:effectLst/>
                <a:latin typeface="Goudy Old Style" panose="02020502050305020303" pitchFamily="18" charset="77"/>
              </a:rPr>
            </a:br>
            <a:endParaRPr lang="en-US" sz="1600" b="0" i="0" dirty="0">
              <a:solidFill>
                <a:schemeClr val="bg1"/>
              </a:solidFill>
              <a:effectLst/>
              <a:latin typeface="Goudy Old Style" panose="02020502050305020303" pitchFamily="18" charset="77"/>
            </a:endParaRPr>
          </a:p>
          <a:p>
            <a:pPr algn="l"/>
            <a:endParaRPr lang="en-US" sz="1600" b="0" i="0" dirty="0">
              <a:solidFill>
                <a:schemeClr val="bg1"/>
              </a:solidFill>
              <a:effectLst/>
              <a:latin typeface="Goudy Old Style" panose="02020502050305020303" pitchFamily="18" charset="77"/>
            </a:endParaRPr>
          </a:p>
          <a:p>
            <a:pPr algn="l"/>
            <a:r>
              <a:rPr lang="en-US" sz="1600" b="0" i="0" dirty="0">
                <a:solidFill>
                  <a:schemeClr val="bg1"/>
                </a:solidFill>
                <a:effectLst/>
                <a:latin typeface="Goudy Old Style" panose="02020502050305020303" pitchFamily="18" charset="77"/>
              </a:rPr>
              <a:t>All things in earth and air</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Bound were by magic spell</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Never to do him harm;</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Even the plants and stones;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All save the mistletoe,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The sacred mistletoe!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err="1">
                <a:solidFill>
                  <a:schemeClr val="bg1"/>
                </a:solidFill>
                <a:effectLst/>
                <a:latin typeface="Goudy Old Style" panose="02020502050305020303" pitchFamily="18" charset="77"/>
              </a:rPr>
              <a:t>Hoeder</a:t>
            </a:r>
            <a:r>
              <a:rPr lang="en-US" sz="1600" b="0" i="0" dirty="0">
                <a:solidFill>
                  <a:schemeClr val="bg1"/>
                </a:solidFill>
                <a:effectLst/>
                <a:latin typeface="Goudy Old Style" panose="02020502050305020303" pitchFamily="18" charset="77"/>
              </a:rPr>
              <a:t>, the blind old God,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Whose feet are shod with silence,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Pierced through that gentle breast</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With his sharp spear, by fraud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Made of the mistletoe,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The accursed mistletoe!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They laid him in his ship,</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With horse and harness,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As on a funeral pyre.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Odin placed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 ring upon his finger,</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And whispered in his ear.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They launched the burning ship!</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It floated far away</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Over the misty sea,</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Till like the sun it seemed,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Sinking beneath the waves.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Balder returned no more! </a:t>
            </a:r>
          </a:p>
          <a:p>
            <a:pPr algn="l"/>
            <a:br>
              <a:rPr lang="en-US" sz="1600" b="0" i="0" dirty="0">
                <a:solidFill>
                  <a:schemeClr val="bg1"/>
                </a:solidFill>
                <a:effectLst/>
                <a:latin typeface="Goudy Old Style" panose="02020502050305020303" pitchFamily="18" charset="77"/>
              </a:rPr>
            </a:br>
            <a:endParaRPr lang="en-US" sz="1600" dirty="0">
              <a:solidFill>
                <a:schemeClr val="bg1"/>
              </a:solidFill>
              <a:latin typeface="Goudy Old Style" panose="02020502050305020303" pitchFamily="18" charset="77"/>
            </a:endParaRPr>
          </a:p>
          <a:p>
            <a:pPr algn="l"/>
            <a:endParaRPr lang="en-US" sz="1600" b="0" i="0" dirty="0">
              <a:solidFill>
                <a:schemeClr val="bg1"/>
              </a:solidFill>
              <a:effectLst/>
              <a:latin typeface="Goudy Old Style" panose="02020502050305020303" pitchFamily="18" charset="77"/>
            </a:endParaRPr>
          </a:p>
          <a:p>
            <a:pPr algn="l"/>
            <a:r>
              <a:rPr lang="en-US" sz="1600" b="0" i="0" dirty="0">
                <a:solidFill>
                  <a:schemeClr val="bg1"/>
                </a:solidFill>
                <a:effectLst/>
                <a:latin typeface="Goudy Old Style" panose="02020502050305020303" pitchFamily="18" charset="77"/>
              </a:rPr>
              <a:t>So perish the old Gods!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But out of the sea of Time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Rises a new land of song,</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Fairer than the old.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Over its meadows green</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Walk the young bards and sing.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Build it again,</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 ye bards,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Fairer than before!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Ye fathers of the new race,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Feed upon morning dew,</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Sing the new Song of Love!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The law of force is dead!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The law of love prevails!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Thor, the </a:t>
            </a:r>
            <a:r>
              <a:rPr lang="en-US" sz="1600" b="0" i="0" dirty="0" err="1">
                <a:solidFill>
                  <a:schemeClr val="bg1"/>
                </a:solidFill>
                <a:effectLst/>
                <a:latin typeface="Goudy Old Style" panose="02020502050305020303" pitchFamily="18" charset="77"/>
              </a:rPr>
              <a:t>thunderer</a:t>
            </a:r>
            <a:r>
              <a:rPr lang="en-US" sz="1600" b="0" i="0" dirty="0">
                <a:solidFill>
                  <a:schemeClr val="bg1"/>
                </a:solidFill>
                <a:effectLst/>
                <a:latin typeface="Goudy Old Style" panose="02020502050305020303" pitchFamily="18" charset="77"/>
              </a:rPr>
              <a:t>,</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Shall rule the earth no more,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No more, with threats,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Challenge the meek Christ. </a:t>
            </a:r>
            <a:br>
              <a:rPr lang="en-US" sz="1600" b="0" i="0" dirty="0">
                <a:solidFill>
                  <a:schemeClr val="bg1"/>
                </a:solidFill>
                <a:effectLst/>
                <a:latin typeface="Goudy Old Style" panose="02020502050305020303" pitchFamily="18" charset="77"/>
              </a:rPr>
            </a:b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Sing no more,</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 ye bards of the North,</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Of Vikings and of Jarls!</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Of the days of Eld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Preserve the freedom only,</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Not the deeds of blood!</a:t>
            </a:r>
            <a:br>
              <a:rPr lang="en-US" sz="1600" b="0" i="0" dirty="0">
                <a:solidFill>
                  <a:schemeClr val="bg1"/>
                </a:solidFill>
                <a:effectLst/>
                <a:latin typeface="Goudy Old Style" panose="02020502050305020303" pitchFamily="18" charset="77"/>
              </a:rPr>
            </a:br>
            <a:r>
              <a:rPr lang="en-US" sz="1600" b="0" i="0" dirty="0">
                <a:solidFill>
                  <a:schemeClr val="bg1"/>
                </a:solidFill>
                <a:effectLst/>
                <a:latin typeface="Goudy Old Style" panose="02020502050305020303" pitchFamily="18" charset="77"/>
              </a:rPr>
              <a:t>--</a:t>
            </a:r>
            <a:r>
              <a:rPr lang="en-US" sz="1600" b="0" i="1" dirty="0">
                <a:solidFill>
                  <a:schemeClr val="bg1"/>
                </a:solidFill>
                <a:effectLst/>
                <a:latin typeface="Goudy Old Style" panose="02020502050305020303" pitchFamily="18" charset="77"/>
              </a:rPr>
              <a:t>Henry W. Longfellow, 1850</a:t>
            </a:r>
          </a:p>
          <a:p>
            <a:pPr algn="l"/>
            <a:endParaRPr lang="en-US" sz="2200" dirty="0">
              <a:solidFill>
                <a:schemeClr val="bg1"/>
              </a:solidFill>
              <a:effectLst/>
              <a:latin typeface="Goudy Old Style" panose="02020502050305020303" pitchFamily="18" charset="77"/>
              <a:ea typeface="Calibri" panose="020F0502020204030204" pitchFamily="34" charset="0"/>
            </a:endParaRPr>
          </a:p>
        </p:txBody>
      </p:sp>
      <p:sp>
        <p:nvSpPr>
          <p:cNvPr id="6" name="Rectangle 2">
            <a:extLst>
              <a:ext uri="{FF2B5EF4-FFF2-40B4-BE49-F238E27FC236}">
                <a16:creationId xmlns:a16="http://schemas.microsoft.com/office/drawing/2014/main" id="{F81A2A14-9417-78EA-331E-8B8D1EAAA7B1}"/>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4B317457-70F9-D8CA-4C8A-9C2EB4A8C0E1}"/>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252378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357C72-C1FA-FBB8-28A5-94FF545CC3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83A9A-D890-20BD-69C4-40656B3789E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4E1004CC-2EF1-03C8-49A8-098D13FC1352}"/>
              </a:ext>
            </a:extLst>
          </p:cNvPr>
          <p:cNvSpPr>
            <a:spLocks noGrp="1"/>
          </p:cNvSpPr>
          <p:nvPr>
            <p:ph type="subTitle" idx="1"/>
          </p:nvPr>
        </p:nvSpPr>
        <p:spPr>
          <a:xfrm>
            <a:off x="0" y="22861"/>
            <a:ext cx="10938933" cy="6835139"/>
          </a:xfrm>
        </p:spPr>
        <p:txBody>
          <a:bodyPr>
            <a:noAutofit/>
          </a:bodyPr>
          <a:lstStyle/>
          <a:p>
            <a:pPr algn="ctr"/>
            <a:r>
              <a:rPr lang="en-US" sz="2000" b="1" i="1" dirty="0">
                <a:solidFill>
                  <a:schemeClr val="bg1"/>
                </a:solidFill>
                <a:effectLst/>
                <a:latin typeface="Goudy Old Style" panose="02020502050305020303" pitchFamily="18" charset="77"/>
              </a:rPr>
              <a:t>And I Saw</a:t>
            </a:r>
          </a:p>
          <a:p>
            <a:pPr algn="ctr"/>
            <a:r>
              <a:rPr lang="en-US" sz="2000" b="1" dirty="0">
                <a:solidFill>
                  <a:schemeClr val="bg1"/>
                </a:solidFill>
                <a:latin typeface="Goudy Old Style" panose="02020502050305020303" pitchFamily="18" charset="77"/>
              </a:rPr>
              <a:t>And I saw </a:t>
            </a:r>
            <a:r>
              <a:rPr lang="en-US" sz="2000" b="1" i="0" dirty="0">
                <a:solidFill>
                  <a:schemeClr val="bg1"/>
                </a:solidFill>
                <a:effectLst/>
                <a:latin typeface="Goudy Old Style" panose="02020502050305020303" pitchFamily="18" charset="77"/>
              </a:rPr>
              <a:t>a new heaven and a new earth:</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for the first heaven and the first earth were passed away;</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and there was no more sea.</a:t>
            </a:r>
            <a:br>
              <a:rPr lang="en-US" sz="2000" b="1" i="0" dirty="0">
                <a:solidFill>
                  <a:schemeClr val="bg1"/>
                </a:solidFill>
                <a:effectLst/>
                <a:latin typeface="Goudy Old Style" panose="02020502050305020303" pitchFamily="18" charset="77"/>
              </a:rPr>
            </a:br>
            <a:endParaRPr lang="en-US" sz="2000" b="1" i="0" dirty="0">
              <a:solidFill>
                <a:schemeClr val="bg1"/>
              </a:solidFill>
              <a:effectLst/>
              <a:latin typeface="Goudy Old Style" panose="02020502050305020303" pitchFamily="18" charset="77"/>
            </a:endParaRPr>
          </a:p>
          <a:p>
            <a:pPr algn="ctr"/>
            <a:r>
              <a:rPr lang="en-US" sz="2000" b="1" i="0" dirty="0">
                <a:solidFill>
                  <a:schemeClr val="bg1"/>
                </a:solidFill>
                <a:effectLst/>
                <a:latin typeface="Goudy Old Style" panose="02020502050305020303" pitchFamily="18" charset="77"/>
              </a:rPr>
              <a:t>And I John saw the holy city, new Jerusalem,</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coming down from God out of heaven,</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prepared as a bride adorned for her husband.</a:t>
            </a:r>
            <a:br>
              <a:rPr lang="en-US" sz="2000" b="1" i="0" dirty="0">
                <a:solidFill>
                  <a:schemeClr val="bg1"/>
                </a:solidFill>
                <a:effectLst/>
                <a:latin typeface="Goudy Old Style" panose="02020502050305020303" pitchFamily="18" charset="77"/>
              </a:rPr>
            </a:br>
            <a:endParaRPr lang="en-US" sz="2000" b="1" i="0" dirty="0">
              <a:solidFill>
                <a:schemeClr val="bg1"/>
              </a:solidFill>
              <a:effectLst/>
              <a:latin typeface="Goudy Old Style" panose="02020502050305020303" pitchFamily="18" charset="77"/>
            </a:endParaRPr>
          </a:p>
          <a:p>
            <a:pPr algn="ctr"/>
            <a:r>
              <a:rPr lang="en-US" sz="2000" b="1" i="0" dirty="0">
                <a:solidFill>
                  <a:schemeClr val="bg1"/>
                </a:solidFill>
                <a:effectLst/>
                <a:latin typeface="Goudy Old Style" panose="02020502050305020303" pitchFamily="18" charset="77"/>
              </a:rPr>
              <a:t>And I heard a great voice out of Heaven, saying,</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Behold, the tabernacle of God is with men,</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and he will dwell with them, and they shall be his people,</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and God himself shall be with them, and be their God.</a:t>
            </a:r>
            <a:br>
              <a:rPr lang="en-US" sz="2000" b="1" i="0" dirty="0">
                <a:solidFill>
                  <a:schemeClr val="bg1"/>
                </a:solidFill>
                <a:effectLst/>
                <a:latin typeface="Goudy Old Style" panose="02020502050305020303" pitchFamily="18" charset="77"/>
              </a:rPr>
            </a:br>
            <a:endParaRPr lang="en-US" sz="2000" b="1" i="0" dirty="0">
              <a:solidFill>
                <a:schemeClr val="bg1"/>
              </a:solidFill>
              <a:effectLst/>
              <a:latin typeface="Goudy Old Style" panose="02020502050305020303" pitchFamily="18" charset="77"/>
            </a:endParaRPr>
          </a:p>
          <a:p>
            <a:pPr algn="ctr"/>
            <a:r>
              <a:rPr lang="en-US" sz="2000" b="1" i="0" dirty="0">
                <a:solidFill>
                  <a:schemeClr val="bg1"/>
                </a:solidFill>
                <a:effectLst/>
                <a:latin typeface="Goudy Old Style" panose="02020502050305020303" pitchFamily="18" charset="77"/>
              </a:rPr>
              <a:t>And God shall wipe away all tears from their eyes;</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and there shall be no more death, neither sorrow, nor crying,</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neither shall there be any more pain:</a:t>
            </a:r>
            <a:br>
              <a:rPr lang="en-US" sz="2000" b="1" i="0" dirty="0">
                <a:solidFill>
                  <a:schemeClr val="bg1"/>
                </a:solidFill>
                <a:effectLst/>
                <a:latin typeface="Goudy Old Style" panose="02020502050305020303" pitchFamily="18" charset="77"/>
              </a:rPr>
            </a:br>
            <a:r>
              <a:rPr lang="en-US" sz="2000" b="1" i="0" dirty="0">
                <a:solidFill>
                  <a:schemeClr val="bg1"/>
                </a:solidFill>
                <a:effectLst/>
                <a:latin typeface="Goudy Old Style" panose="02020502050305020303" pitchFamily="18" charset="77"/>
              </a:rPr>
              <a:t>for the former things are passed away.</a:t>
            </a:r>
            <a:br>
              <a:rPr lang="en-US" sz="2000" b="0" i="0" dirty="0">
                <a:solidFill>
                  <a:schemeClr val="bg1"/>
                </a:solidFill>
                <a:effectLst/>
                <a:latin typeface="Goudy Old Style" panose="02020502050305020303" pitchFamily="18" charset="77"/>
              </a:rPr>
            </a:br>
            <a:endParaRPr lang="en-US" sz="2000" b="0" i="0" dirty="0">
              <a:solidFill>
                <a:schemeClr val="bg1"/>
              </a:solidFill>
              <a:effectLst/>
              <a:latin typeface="Goudy Old Style" panose="02020502050305020303" pitchFamily="18" charset="77"/>
            </a:endParaRPr>
          </a:p>
          <a:p>
            <a:pPr algn="ctr"/>
            <a:r>
              <a:rPr lang="en-US" sz="2000" b="0" i="1" dirty="0">
                <a:solidFill>
                  <a:schemeClr val="bg1"/>
                </a:solidFill>
                <a:effectLst/>
                <a:latin typeface="Goudy Old Style" panose="02020502050305020303" pitchFamily="18" charset="77"/>
              </a:rPr>
              <a:t>Text: Revelation 21</a:t>
            </a:r>
          </a:p>
          <a:p>
            <a:pPr algn="ctr"/>
            <a:r>
              <a:rPr lang="en-US" sz="2000" i="1" dirty="0">
                <a:solidFill>
                  <a:schemeClr val="bg1"/>
                </a:solidFill>
                <a:latin typeface="Goudy Old Style" panose="02020502050305020303" pitchFamily="18" charset="77"/>
              </a:rPr>
              <a:t>Music: Edgar </a:t>
            </a:r>
            <a:r>
              <a:rPr lang="en-US" sz="2000" i="1" dirty="0" err="1">
                <a:solidFill>
                  <a:schemeClr val="bg1"/>
                </a:solidFill>
                <a:latin typeface="Goudy Old Style" panose="02020502050305020303" pitchFamily="18" charset="77"/>
              </a:rPr>
              <a:t>Bainton</a:t>
            </a:r>
            <a:r>
              <a:rPr lang="en-US" sz="2000" i="1" dirty="0">
                <a:solidFill>
                  <a:schemeClr val="bg1"/>
                </a:solidFill>
                <a:latin typeface="Goudy Old Style" panose="02020502050305020303" pitchFamily="18" charset="77"/>
              </a:rPr>
              <a:t> (1928)</a:t>
            </a:r>
            <a:endParaRPr lang="en-US" sz="2000" b="0" i="0" dirty="0">
              <a:solidFill>
                <a:schemeClr val="bg1"/>
              </a:solidFill>
              <a:effectLst/>
              <a:latin typeface="Goudy Old Style" panose="02020502050305020303" pitchFamily="18" charset="77"/>
            </a:endParaRPr>
          </a:p>
        </p:txBody>
      </p:sp>
      <p:sp>
        <p:nvSpPr>
          <p:cNvPr id="6" name="Rectangle 2">
            <a:extLst>
              <a:ext uri="{FF2B5EF4-FFF2-40B4-BE49-F238E27FC236}">
                <a16:creationId xmlns:a16="http://schemas.microsoft.com/office/drawing/2014/main" id="{EBB2FD52-71A5-F304-5EC8-CEAA90E91AE1}"/>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935919B-3AE8-322A-857E-09375F65D1F7}"/>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332991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45494B-32E8-1739-F5CA-09603FF466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F1635-70D0-8AA4-F9B7-3346581739F6}"/>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69CFAA72-701D-31FC-4A35-7A0C50A86765}"/>
              </a:ext>
            </a:extLst>
          </p:cNvPr>
          <p:cNvSpPr>
            <a:spLocks noGrp="1"/>
          </p:cNvSpPr>
          <p:nvPr>
            <p:ph type="subTitle" idx="1"/>
          </p:nvPr>
        </p:nvSpPr>
        <p:spPr>
          <a:xfrm>
            <a:off x="0" y="-1"/>
            <a:ext cx="10537371" cy="6835139"/>
          </a:xfrm>
        </p:spPr>
        <p:txBody>
          <a:bodyPr>
            <a:normAutofit/>
          </a:bodyPr>
          <a:lstStyle/>
          <a:p>
            <a:br>
              <a:rPr lang="en-US" sz="5500" b="1" dirty="0">
                <a:solidFill>
                  <a:schemeClr val="bg1"/>
                </a:solidFill>
                <a:latin typeface="Goudy Old Style" panose="02020502050305020303" pitchFamily="18" charset="77"/>
                <a:ea typeface="Goudy Old Style" charset="0"/>
                <a:cs typeface="Goudy Old Style" charset="0"/>
              </a:rPr>
            </a:br>
            <a:r>
              <a:rPr lang="en-US" b="0" i="0" dirty="0">
                <a:solidFill>
                  <a:schemeClr val="bg1"/>
                </a:solidFill>
                <a:effectLst/>
                <a:latin typeface="Goudy Old Style" panose="02020502050305020303" pitchFamily="18" charset="77"/>
              </a:rPr>
              <a:t>For you were once darkness, but now you are light in the Lord.                                           Live as children of light (for the fruit of the light consists in all goodness, righteousness, and truth), and find out what pleases the Lord. </a:t>
            </a:r>
            <a:r>
              <a:rPr lang="en-US" b="1" baseline="30000" dirty="0">
                <a:solidFill>
                  <a:schemeClr val="bg1"/>
                </a:solidFill>
                <a:latin typeface="Goudy Old Style" panose="02020502050305020303" pitchFamily="18" charset="77"/>
              </a:rPr>
              <a:t>                       </a:t>
            </a:r>
          </a:p>
          <a:p>
            <a:r>
              <a:rPr lang="en-US" b="0" i="0" dirty="0">
                <a:solidFill>
                  <a:schemeClr val="bg1"/>
                </a:solidFill>
                <a:effectLst/>
                <a:latin typeface="Goudy Old Style" panose="02020502050305020303" pitchFamily="18" charset="77"/>
              </a:rPr>
              <a:t>Have nothing to do with the fruitless deeds of darkness, but rather expose them.       It is shameful even to mention what the disobedient do in secret. But everything exposed by the light becomes visible—and everything that is illuminated becomes a light. This is why it is said: “Wake up, sleeper,</a:t>
            </a:r>
            <a:r>
              <a:rPr lang="en-US" dirty="0">
                <a:solidFill>
                  <a:schemeClr val="bg1"/>
                </a:solidFill>
                <a:latin typeface="Goudy Old Style" panose="02020502050305020303" pitchFamily="18" charset="77"/>
              </a:rPr>
              <a:t> </a:t>
            </a:r>
            <a:r>
              <a:rPr lang="en-US" b="0" i="0" dirty="0">
                <a:solidFill>
                  <a:schemeClr val="bg1"/>
                </a:solidFill>
                <a:effectLst/>
                <a:latin typeface="Goudy Old Style" panose="02020502050305020303" pitchFamily="18" charset="77"/>
              </a:rPr>
              <a:t>rise from the dead,                                and Christ will shine on you.” Be very careful, then, how you live—                          not as unwise but as wise, making the most of every opportu</a:t>
            </a:r>
            <a:r>
              <a:rPr lang="en-US" dirty="0">
                <a:solidFill>
                  <a:schemeClr val="bg1"/>
                </a:solidFill>
                <a:latin typeface="Goudy Old Style" panose="02020502050305020303" pitchFamily="18" charset="77"/>
              </a:rPr>
              <a:t>nity                       </a:t>
            </a:r>
            <a:r>
              <a:rPr lang="en-US" b="0" i="0" dirty="0">
                <a:solidFill>
                  <a:schemeClr val="bg1"/>
                </a:solidFill>
                <a:effectLst/>
                <a:latin typeface="Goudy Old Style" panose="02020502050305020303" pitchFamily="18" charset="77"/>
              </a:rPr>
              <a:t>because the days are evil.</a:t>
            </a:r>
          </a:p>
          <a:p>
            <a:endParaRPr lang="en-US" dirty="0">
              <a:solidFill>
                <a:schemeClr val="bg1"/>
              </a:solidFill>
              <a:latin typeface="Goudy Old Style" panose="02020502050305020303" pitchFamily="18" charset="77"/>
            </a:endParaRPr>
          </a:p>
          <a:p>
            <a:r>
              <a:rPr lang="en-US" b="0" i="1" dirty="0">
                <a:solidFill>
                  <a:schemeClr val="bg1"/>
                </a:solidFill>
                <a:effectLst/>
                <a:latin typeface="Goudy Old Style" panose="02020502050305020303" pitchFamily="18" charset="77"/>
              </a:rPr>
              <a:t>Ephesians 5:8-15</a:t>
            </a:r>
          </a:p>
          <a:p>
            <a:pPr algn="l"/>
            <a:endParaRPr lang="en-US" sz="5500" b="1" dirty="0">
              <a:solidFill>
                <a:schemeClr val="bg1"/>
              </a:solidFill>
              <a:latin typeface="Goudy Old Style" panose="02020502050305020303" pitchFamily="18" charset="77"/>
              <a:ea typeface="Goudy Old Style" charset="0"/>
              <a:cs typeface="Goudy Old Style" charset="0"/>
            </a:endParaRPr>
          </a:p>
          <a:p>
            <a:pPr algn="l" fontAlgn="ctr"/>
            <a:endParaRPr lang="en-US" sz="9600" dirty="0">
              <a:solidFill>
                <a:srgbClr val="001D35"/>
              </a:solidFill>
              <a:latin typeface="Goudy Old Style" panose="02020502050305020303" pitchFamily="18" charset="77"/>
            </a:endParaRPr>
          </a:p>
        </p:txBody>
      </p:sp>
      <p:sp>
        <p:nvSpPr>
          <p:cNvPr id="6" name="Rectangle 2">
            <a:extLst>
              <a:ext uri="{FF2B5EF4-FFF2-40B4-BE49-F238E27FC236}">
                <a16:creationId xmlns:a16="http://schemas.microsoft.com/office/drawing/2014/main" id="{00E5A533-89DC-9D1C-80D5-31E25EF874D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FDEE6A1C-E373-324E-FDC0-4E10606FA2C6}"/>
              </a:ext>
            </a:extLst>
          </p:cNvPr>
          <p:cNvPicPr>
            <a:picLocks noChangeAspect="1"/>
          </p:cNvPicPr>
          <p:nvPr/>
        </p:nvPicPr>
        <p:blipFill>
          <a:blip r:embed="rId2"/>
          <a:stretch>
            <a:fillRect/>
          </a:stretch>
        </p:blipFill>
        <p:spPr>
          <a:xfrm>
            <a:off x="10537371" y="1524000"/>
            <a:ext cx="1654628" cy="2827868"/>
          </a:xfrm>
          <a:prstGeom prst="rect">
            <a:avLst/>
          </a:prstGeom>
        </p:spPr>
      </p:pic>
    </p:spTree>
    <p:extLst>
      <p:ext uri="{BB962C8B-B14F-4D97-AF65-F5344CB8AC3E}">
        <p14:creationId xmlns:p14="http://schemas.microsoft.com/office/powerpoint/2010/main" val="2351875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6159065-B085-E96F-3C67-FBFBA15F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3BB7C-2214-B872-123B-35F435115AB2}"/>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10203CEE-C8FE-F348-6C51-ADE69915C70E}"/>
              </a:ext>
            </a:extLst>
          </p:cNvPr>
          <p:cNvSpPr>
            <a:spLocks noGrp="1"/>
          </p:cNvSpPr>
          <p:nvPr>
            <p:ph type="subTitle" idx="1"/>
          </p:nvPr>
        </p:nvSpPr>
        <p:spPr>
          <a:xfrm>
            <a:off x="0" y="-1"/>
            <a:ext cx="10537371" cy="6835139"/>
          </a:xfrm>
        </p:spPr>
        <p:txBody>
          <a:bodyPr>
            <a:normAutofit fontScale="77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2600" b="1" dirty="0">
                <a:solidFill>
                  <a:schemeClr val="bg1"/>
                </a:solidFill>
                <a:latin typeface="Goudy Old Style" charset="0"/>
                <a:ea typeface="Goudy Old Style" charset="0"/>
                <a:cs typeface="Goudy Old Style" charset="0"/>
              </a:rPr>
              <a:t>Why Narnia matters SO much today</a:t>
            </a:r>
            <a:br>
              <a:rPr lang="en-US" sz="2600" b="1" dirty="0">
                <a:solidFill>
                  <a:schemeClr val="bg1"/>
                </a:solidFill>
                <a:latin typeface="Goudy Old Style" charset="0"/>
                <a:ea typeface="Goudy Old Style" charset="0"/>
                <a:cs typeface="Goudy Old Style" charset="0"/>
              </a:rPr>
            </a:br>
            <a:r>
              <a:rPr lang="en-US" sz="2600" b="1" dirty="0">
                <a:solidFill>
                  <a:schemeClr val="bg1"/>
                </a:solidFill>
                <a:latin typeface="Goudy Old Style" charset="0"/>
                <a:ea typeface="Goudy Old Style" charset="0"/>
                <a:cs typeface="Goudy Old Style" charset="0"/>
              </a:rPr>
              <a:t>Aggressively secular narrative pervading our culture—how to counter? </a:t>
            </a:r>
          </a:p>
          <a:p>
            <a:pPr algn="l"/>
            <a:r>
              <a:rPr lang="en-US" sz="2600" b="1" dirty="0">
                <a:solidFill>
                  <a:schemeClr val="bg1"/>
                </a:solidFill>
                <a:latin typeface="Goudy Old Style" charset="0"/>
                <a:ea typeface="Goudy Old Style" charset="0"/>
                <a:cs typeface="Goudy Old Style" charset="0"/>
              </a:rPr>
              <a:t>Which Story Can We Trust? Either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here by accident, meaningless products of a random process. We create our own identity and can only invent meaning and purpose in life and do our best to stay alive—even though there is no point to life.</a:t>
            </a:r>
            <a:r>
              <a:rPr lang="en-US" sz="2200" dirty="0">
                <a:solidFill>
                  <a:schemeClr val="bg1"/>
                </a:solidFill>
                <a:latin typeface="Goudy Old Style" charset="0"/>
                <a:ea typeface="Goudy Old Style" charset="0"/>
                <a:cs typeface="Goudy Old Style" charset="0"/>
              </a:rPr>
              <a:t> Sartre, Dawkins, Nietzsche, most schools</a:t>
            </a:r>
            <a:br>
              <a:rPr lang="en-US" sz="2200" i="1" dirty="0">
                <a:solidFill>
                  <a:schemeClr val="bg1"/>
                </a:solidFill>
                <a:latin typeface="Goudy Old Style" charset="0"/>
                <a:ea typeface="Goudy Old Style" charset="0"/>
                <a:cs typeface="Goudy Old Style" charset="0"/>
              </a:rPr>
            </a:br>
            <a:r>
              <a:rPr lang="en-US" sz="2200" i="1"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OR</a:t>
            </a:r>
          </a:p>
          <a:p>
            <a:pPr marL="457200" indent="-457200" algn="l">
              <a:buAutoNum type="arabicPeriod"/>
            </a:pPr>
            <a:r>
              <a:rPr lang="en-US" sz="2200" i="1" dirty="0">
                <a:solidFill>
                  <a:schemeClr val="bg1"/>
                </a:solidFill>
                <a:latin typeface="Goudy Old Style" charset="0"/>
                <a:ea typeface="Goudy Old Style" charset="0"/>
                <a:cs typeface="Goudy Old Style" charset="0"/>
              </a:rPr>
              <a:t>We are precious creatures made by and in the image of a loving God, who has created us for something special that we are asked to do. We have the privilege of being able to do good and experience purpose as we live by faith in Christ in His Kingdom. </a:t>
            </a:r>
            <a:r>
              <a:rPr lang="en-US" sz="2200" dirty="0">
                <a:solidFill>
                  <a:schemeClr val="bg1"/>
                </a:solidFill>
                <a:latin typeface="Goudy Old Style" charset="0"/>
                <a:ea typeface="Goudy Old Style" charset="0"/>
                <a:cs typeface="Goudy Old Style" charset="0"/>
              </a:rPr>
              <a:t>The witness of Scripture, the Church, and the saints</a:t>
            </a:r>
            <a:endParaRPr lang="en-US" sz="2200" i="1"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These two stories are </a:t>
            </a:r>
            <a:r>
              <a:rPr lang="en-US" sz="2600" b="1" dirty="0">
                <a:solidFill>
                  <a:schemeClr val="bg1"/>
                </a:solidFill>
                <a:latin typeface="Goudy Old Style" charset="0"/>
                <a:ea typeface="Goudy Old Style" charset="0"/>
                <a:cs typeface="Goudy Old Style" charset="0"/>
              </a:rPr>
              <a:t>totally incompatible</a:t>
            </a:r>
            <a:r>
              <a:rPr lang="en-US" sz="2600" dirty="0">
                <a:solidFill>
                  <a:schemeClr val="bg1"/>
                </a:solidFill>
                <a:latin typeface="Goudy Old Style" charset="0"/>
                <a:ea typeface="Goudy Old Style" charset="0"/>
                <a:cs typeface="Goudy Old Style" charset="0"/>
              </a:rPr>
              <a:t>. They can’t both be right: cognitive dissonance. So which do we trust? Other stories, like the </a:t>
            </a:r>
            <a:r>
              <a:rPr lang="en-US" sz="2600" i="1" dirty="0">
                <a:solidFill>
                  <a:schemeClr val="bg1"/>
                </a:solidFill>
                <a:latin typeface="Goudy Old Style" charset="0"/>
                <a:ea typeface="Goudy Old Style" charset="0"/>
                <a:cs typeface="Goudy Old Style" charset="0"/>
              </a:rPr>
              <a:t>Chronicles of Narnia</a:t>
            </a:r>
            <a:r>
              <a:rPr lang="en-US" sz="2600" dirty="0">
                <a:solidFill>
                  <a:schemeClr val="bg1"/>
                </a:solidFill>
                <a:latin typeface="Goudy Old Style" charset="0"/>
                <a:ea typeface="Goudy Old Style" charset="0"/>
                <a:cs typeface="Goudy Old Style" charset="0"/>
              </a:rPr>
              <a:t>, can help us here by highlighting dissonance or by creating a narrative we want to inhabit. So which do we trust? Is </a:t>
            </a:r>
            <a:r>
              <a:rPr lang="en-US" sz="2600" dirty="0" err="1">
                <a:solidFill>
                  <a:schemeClr val="bg1"/>
                </a:solidFill>
                <a:latin typeface="Goudy Old Style" charset="0"/>
                <a:ea typeface="Goudy Old Style" charset="0"/>
                <a:cs typeface="Goudy Old Style" charset="0"/>
              </a:rPr>
              <a:t>Jadis</a:t>
            </a:r>
            <a:r>
              <a:rPr lang="en-US" sz="2600" dirty="0">
                <a:solidFill>
                  <a:schemeClr val="bg1"/>
                </a:solidFill>
                <a:latin typeface="Goudy Old Style" charset="0"/>
                <a:ea typeface="Goudy Old Style" charset="0"/>
                <a:cs typeface="Goudy Old Style" charset="0"/>
              </a:rPr>
              <a:t>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Queen of the realm of Queen Narnia? OR Is she the White Witch, a usurper in Narnia, which is </a:t>
            </a:r>
            <a:r>
              <a:rPr lang="en-US" sz="2600" i="1" dirty="0">
                <a:solidFill>
                  <a:schemeClr val="bg1"/>
                </a:solidFill>
                <a:latin typeface="Goudy Old Style" charset="0"/>
                <a:ea typeface="Goudy Old Style" charset="0"/>
                <a:cs typeface="Goudy Old Style" charset="0"/>
              </a:rPr>
              <a:t>really</a:t>
            </a:r>
            <a:r>
              <a:rPr lang="en-US" sz="2600" dirty="0">
                <a:solidFill>
                  <a:schemeClr val="bg1"/>
                </a:solidFill>
                <a:latin typeface="Goudy Old Style" charset="0"/>
                <a:ea typeface="Goudy Old Style" charset="0"/>
                <a:cs typeface="Goudy Old Style" charset="0"/>
              </a:rPr>
              <a:t> the realm of the mysterious great and noble lion, Aslan?</a:t>
            </a:r>
            <a:br>
              <a:rPr lang="en-US" sz="2600" dirty="0">
                <a:solidFill>
                  <a:schemeClr val="bg1"/>
                </a:solidFill>
                <a:latin typeface="Goudy Old Style" charset="0"/>
                <a:ea typeface="Goudy Old Style" charset="0"/>
                <a:cs typeface="Goudy Old Style" charset="0"/>
              </a:rPr>
            </a:br>
            <a:br>
              <a:rPr lang="en-US" dirty="0">
                <a:solidFill>
                  <a:schemeClr val="bg1"/>
                </a:solidFill>
                <a:latin typeface="Goudy Old Style" charset="0"/>
                <a:ea typeface="Goudy Old Style" charset="0"/>
                <a:cs typeface="Goudy Old Style" charset="0"/>
              </a:rPr>
            </a:br>
            <a:r>
              <a:rPr lang="en-US" sz="2600" dirty="0">
                <a:solidFill>
                  <a:schemeClr val="bg1"/>
                </a:solidFill>
                <a:latin typeface="Goudy Old Style" charset="0"/>
                <a:ea typeface="Goudy Old Style" charset="0"/>
                <a:cs typeface="Goudy Old Style" charset="0"/>
              </a:rPr>
              <a:t>Gradually, one story about Narnia emerges as supremely plausible, as each individual story turns out to be part of this greater narrative. This grand narrative of interlocking stories makes sense of the riddles the children see and experience and reveals the character of each narrative. </a:t>
            </a:r>
            <a:r>
              <a:rPr lang="en-US" sz="2800" i="1" dirty="0">
                <a:solidFill>
                  <a:schemeClr val="bg1"/>
                </a:solidFill>
                <a:latin typeface="Goudy Old Style" charset="0"/>
                <a:ea typeface="Goudy Old Style" charset="0"/>
                <a:cs typeface="Goudy Old Style" charset="0"/>
              </a:rPr>
              <a:t>These stories teach that Biblical truth and the wisdom of the world cannot both be True---we need to learn to think critically because we are surrounded by falsehood.</a:t>
            </a:r>
            <a:endParaRPr lang="en-US" sz="2600" dirty="0">
              <a:solidFill>
                <a:schemeClr val="bg1"/>
              </a:solidFill>
              <a:latin typeface="Goudy Old Style" charset="0"/>
              <a:ea typeface="Goudy Old Style" charset="0"/>
              <a:cs typeface="Goudy Old Style" charset="0"/>
            </a:endParaRPr>
          </a:p>
          <a:p>
            <a:pPr algn="l"/>
            <a:r>
              <a:rPr lang="en-US" sz="2600" dirty="0">
                <a:solidFill>
                  <a:schemeClr val="bg1"/>
                </a:solidFill>
                <a:latin typeface="Goudy Old Style" charset="0"/>
                <a:ea typeface="Goudy Old Style" charset="0"/>
                <a:cs typeface="Goudy Old Style" charset="0"/>
              </a:rPr>
              <a:t>We each have our unique story. But our own story needs to be brought  into connection with a grand narrative, a big story which gives our story a new importance and significance. Why? Because we realize that our story is framed by something greater which gives us value and purpose. Lewis’s remarkable achievement in Narnia is to allow his readers to </a:t>
            </a:r>
            <a:r>
              <a:rPr lang="en-US" sz="2600" b="1" dirty="0">
                <a:solidFill>
                  <a:schemeClr val="bg1"/>
                </a:solidFill>
                <a:latin typeface="Goudy Old Style" charset="0"/>
                <a:ea typeface="Goudy Old Style" charset="0"/>
                <a:cs typeface="Goudy Old Style" charset="0"/>
              </a:rPr>
              <a:t>inhabit this big story, </a:t>
            </a:r>
            <a:r>
              <a:rPr lang="en-US" sz="2600" dirty="0">
                <a:solidFill>
                  <a:schemeClr val="bg1"/>
                </a:solidFill>
                <a:latin typeface="Goudy Old Style" charset="0"/>
                <a:ea typeface="Goudy Old Style" charset="0"/>
                <a:cs typeface="Goudy Old Style" charset="0"/>
              </a:rPr>
              <a:t>to get inside it and feel what it is like to be part of it.</a:t>
            </a:r>
            <a:r>
              <a:rPr lang="en-US" sz="2600" dirty="0">
                <a:solidFill>
                  <a:schemeClr val="bg1"/>
                </a:solidFill>
              </a:rPr>
              <a:t> --</a:t>
            </a:r>
            <a:r>
              <a:rPr lang="en-US" sz="2600" i="1" dirty="0">
                <a:solidFill>
                  <a:schemeClr val="bg1"/>
                </a:solidFill>
                <a:latin typeface="Goudy Old Style" charset="0"/>
                <a:ea typeface="Goudy Old Style" charset="0"/>
                <a:cs typeface="Goudy Old Style" charset="0"/>
              </a:rPr>
              <a:t>Rev. Dr. Alister McGrath, Holder of the Andreas </a:t>
            </a:r>
            <a:r>
              <a:rPr lang="en-US" sz="2600" i="1" dirty="0" err="1">
                <a:solidFill>
                  <a:schemeClr val="bg1"/>
                </a:solidFill>
                <a:latin typeface="Goudy Old Style" charset="0"/>
                <a:ea typeface="Goudy Old Style" charset="0"/>
                <a:cs typeface="Goudy Old Style" charset="0"/>
              </a:rPr>
              <a:t>Idreos</a:t>
            </a:r>
            <a:r>
              <a:rPr lang="en-US" sz="2600" i="1" dirty="0">
                <a:solidFill>
                  <a:schemeClr val="bg1"/>
                </a:solidFill>
                <a:latin typeface="Goudy Old Style" charset="0"/>
                <a:ea typeface="Goudy Old Style" charset="0"/>
                <a:cs typeface="Goudy Old Style" charset="0"/>
              </a:rPr>
              <a:t> Chair in Science and Religion, Oxford University (Ph.D. in Molecular Biophysics, Doctor of Divinity in Theology, and Ph.D. in Intellectual History, at Oxford)</a:t>
            </a:r>
          </a:p>
        </p:txBody>
      </p:sp>
      <p:sp>
        <p:nvSpPr>
          <p:cNvPr id="6" name="Rectangle 2">
            <a:extLst>
              <a:ext uri="{FF2B5EF4-FFF2-40B4-BE49-F238E27FC236}">
                <a16:creationId xmlns:a16="http://schemas.microsoft.com/office/drawing/2014/main" id="{F75E2D2C-FFE9-404D-857A-00C3871C1AD3}"/>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B181F6C5-C3F9-EB2C-6BDC-063C1F839B03}"/>
              </a:ext>
            </a:extLst>
          </p:cNvPr>
          <p:cNvPicPr>
            <a:picLocks noChangeAspect="1"/>
          </p:cNvPicPr>
          <p:nvPr/>
        </p:nvPicPr>
        <p:blipFill>
          <a:blip r:embed="rId2"/>
          <a:stretch>
            <a:fillRect/>
          </a:stretch>
        </p:blipFill>
        <p:spPr>
          <a:xfrm>
            <a:off x="10537371" y="2116667"/>
            <a:ext cx="1654628" cy="2642369"/>
          </a:xfrm>
          <a:prstGeom prst="rect">
            <a:avLst/>
          </a:prstGeom>
        </p:spPr>
      </p:pic>
    </p:spTree>
    <p:extLst>
      <p:ext uri="{BB962C8B-B14F-4D97-AF65-F5344CB8AC3E}">
        <p14:creationId xmlns:p14="http://schemas.microsoft.com/office/powerpoint/2010/main" val="672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0F4BBD0-9B57-9704-A81B-C3BA7F97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97285-B9B8-F29A-7F6B-303D6D79E494}"/>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9C7974FD-33E6-E790-49BE-09F7F1773159}"/>
              </a:ext>
            </a:extLst>
          </p:cNvPr>
          <p:cNvSpPr>
            <a:spLocks noGrp="1"/>
          </p:cNvSpPr>
          <p:nvPr>
            <p:ph type="subTitle" idx="1"/>
          </p:nvPr>
        </p:nvSpPr>
        <p:spPr>
          <a:xfrm>
            <a:off x="0" y="-1"/>
            <a:ext cx="10537371" cy="6835139"/>
          </a:xfrm>
        </p:spPr>
        <p:txBody>
          <a:bodyPr>
            <a:normAutofit fontScale="70000" lnSpcReduction="20000"/>
          </a:bodyPr>
          <a:lstStyle/>
          <a:p>
            <a:pPr algn="l"/>
            <a:endParaRPr lang="en-US" sz="800" b="1" dirty="0">
              <a:solidFill>
                <a:schemeClr val="bg1"/>
              </a:solidFill>
              <a:latin typeface="Goudy Old Style" charset="0"/>
              <a:ea typeface="Goudy Old Style" charset="0"/>
              <a:cs typeface="Goudy Old Style" charset="0"/>
            </a:endParaRPr>
          </a:p>
          <a:p>
            <a:pPr algn="l">
              <a:lnSpc>
                <a:spcPct val="100000"/>
              </a:lnSpc>
              <a:spcBef>
                <a:spcPts val="600"/>
              </a:spcBef>
            </a:pPr>
            <a:r>
              <a:rPr lang="en-US" sz="3600" b="1" i="0" dirty="0">
                <a:solidFill>
                  <a:srgbClr val="001D35"/>
                </a:solidFill>
                <a:effectLst/>
                <a:latin typeface="Goudy Old Style" panose="02020502050305020303" pitchFamily="18" charset="77"/>
              </a:rPr>
              <a:t>Imagination: What Does It Mean to Inhabit a Story</a:t>
            </a:r>
            <a:endParaRPr lang="en-US" sz="3600" b="1" dirty="0">
              <a:latin typeface="Goudy Old Style" panose="02020502050305020303" pitchFamily="18" charset="77"/>
            </a:endParaRPr>
          </a:p>
          <a:p>
            <a:pPr algn="l">
              <a:lnSpc>
                <a:spcPct val="100000"/>
              </a:lnSpc>
              <a:spcBef>
                <a:spcPts val="0"/>
              </a:spcBef>
            </a:pPr>
            <a:r>
              <a:rPr lang="en-US" sz="3600" b="1" dirty="0">
                <a:latin typeface="Goudy Old Style" panose="02020502050305020303" pitchFamily="18" charset="77"/>
              </a:rPr>
              <a:t>“The shaping of our loves, desires, and imagination thus happens primarily </a:t>
            </a:r>
          </a:p>
          <a:p>
            <a:pPr algn="l">
              <a:lnSpc>
                <a:spcPct val="100000"/>
              </a:lnSpc>
              <a:spcBef>
                <a:spcPts val="0"/>
              </a:spcBef>
            </a:pPr>
            <a:r>
              <a:rPr lang="en-US" sz="3600" b="1" i="1" dirty="0">
                <a:solidFill>
                  <a:schemeClr val="bg1"/>
                </a:solidFill>
                <a:latin typeface="Goudy Old Style" panose="02020502050305020303" pitchFamily="18" charset="77"/>
              </a:rPr>
              <a:t>The Narnia stories are deeply grounded in the Biblical story and its four major scenes of Creation, Fall, Redemption, and New Creation. The White Witch, Miraz, and other evil characters in the Narnia stories are all engaged in the evil enchantment of encouraging a </a:t>
            </a:r>
            <a:r>
              <a:rPr lang="en-US" sz="3600" b="1" i="1" u="sng" dirty="0">
                <a:solidFill>
                  <a:schemeClr val="bg1"/>
                </a:solidFill>
                <a:latin typeface="Goudy Old Style" panose="02020502050305020303" pitchFamily="18" charset="77"/>
              </a:rPr>
              <a:t>Disciplined Forgetting </a:t>
            </a:r>
            <a:r>
              <a:rPr lang="en-US" sz="3600" b="1" i="1" dirty="0">
                <a:solidFill>
                  <a:schemeClr val="bg1"/>
                </a:solidFill>
                <a:latin typeface="Goudy Old Style" panose="02020502050305020303" pitchFamily="18" charset="77"/>
              </a:rPr>
              <a:t>of Aslan, his Story, and the Deep Magic. </a:t>
            </a:r>
          </a:p>
          <a:p>
            <a:pPr algn="l">
              <a:lnSpc>
                <a:spcPct val="100000"/>
              </a:lnSpc>
              <a:spcBef>
                <a:spcPts val="0"/>
              </a:spcBef>
            </a:pPr>
            <a:endParaRPr lang="en-US" sz="3600" b="1" i="1" dirty="0">
              <a:solidFill>
                <a:schemeClr val="bg1"/>
              </a:solidFill>
              <a:latin typeface="Goudy Old Style" panose="02020502050305020303" pitchFamily="18" charset="77"/>
            </a:endParaRPr>
          </a:p>
          <a:p>
            <a:pPr algn="l">
              <a:lnSpc>
                <a:spcPct val="100000"/>
              </a:lnSpc>
              <a:spcBef>
                <a:spcPts val="0"/>
              </a:spcBef>
            </a:pPr>
            <a:r>
              <a:rPr lang="en-US" sz="3600" dirty="0">
                <a:solidFill>
                  <a:schemeClr val="bg1"/>
                </a:solidFill>
                <a:latin typeface="Goudy Old Style" panose="02020502050305020303" pitchFamily="18" charset="77"/>
              </a:rPr>
              <a:t>In </a:t>
            </a:r>
            <a:r>
              <a:rPr lang="en-US" sz="3600" i="1" dirty="0">
                <a:solidFill>
                  <a:schemeClr val="bg1"/>
                </a:solidFill>
                <a:latin typeface="Goudy Old Style" panose="02020502050305020303" pitchFamily="18" charset="77"/>
              </a:rPr>
              <a:t>The </a:t>
            </a:r>
            <a:r>
              <a:rPr lang="en-US" sz="3600" i="1" dirty="0" err="1">
                <a:solidFill>
                  <a:schemeClr val="bg1"/>
                </a:solidFill>
                <a:latin typeface="Goudy Old Style" panose="02020502050305020303" pitchFamily="18" charset="77"/>
              </a:rPr>
              <a:t>Chonicles</a:t>
            </a:r>
            <a:r>
              <a:rPr lang="en-US" sz="3600" i="1" dirty="0">
                <a:solidFill>
                  <a:schemeClr val="bg1"/>
                </a:solidFill>
                <a:latin typeface="Goudy Old Style" panose="02020502050305020303" pitchFamily="18" charset="77"/>
              </a:rPr>
              <a:t> of Narnia</a:t>
            </a:r>
            <a:r>
              <a:rPr lang="en-US" sz="3600" dirty="0">
                <a:solidFill>
                  <a:schemeClr val="bg1"/>
                </a:solidFill>
                <a:latin typeface="Goudy Old Style" panose="02020502050305020303" pitchFamily="18" charset="77"/>
              </a:rPr>
              <a:t>, Lewis wants to show us through Story, experienced through the eyes and experiences and emotions of children, the Truth and Beauty and Goodness of Creation, the horror of the Fall, the immense Love shown in redemption, and the Hope and Joy and Glory of  the New Creation, even though it is not yet fully realized but where we see that “Aslan is on the move” (the theological concept of the Now and Not Yet). </a:t>
            </a:r>
          </a:p>
          <a:p>
            <a:pPr algn="l">
              <a:lnSpc>
                <a:spcPct val="110000"/>
              </a:lnSpc>
              <a:spcBef>
                <a:spcPts val="600"/>
              </a:spcBef>
            </a:pPr>
            <a:r>
              <a:rPr lang="en-US" sz="3600" b="1" i="0" dirty="0">
                <a:solidFill>
                  <a:schemeClr val="bg1"/>
                </a:solidFill>
                <a:effectLst/>
                <a:latin typeface="Goudy Old Style" panose="02020502050305020303" pitchFamily="18" charset="77"/>
              </a:rPr>
              <a:t>Unseen Realities</a:t>
            </a:r>
          </a:p>
          <a:p>
            <a:pPr algn="l">
              <a:lnSpc>
                <a:spcPct val="110000"/>
              </a:lnSpc>
              <a:spcBef>
                <a:spcPts val="600"/>
              </a:spcBef>
            </a:pPr>
            <a:r>
              <a:rPr lang="en-US" sz="3600" b="0" i="0" dirty="0">
                <a:solidFill>
                  <a:schemeClr val="bg1"/>
                </a:solidFill>
                <a:effectLst/>
                <a:latin typeface="Goudy Old Style" panose="02020502050305020303" pitchFamily="18" charset="77"/>
              </a:rPr>
              <a:t>For this light momentary affliction is preparing for us an eternal weight of glory beyond all comparison, </a:t>
            </a:r>
            <a:r>
              <a:rPr lang="en-US" sz="3600" b="1" i="0" baseline="30000" dirty="0">
                <a:solidFill>
                  <a:schemeClr val="bg1"/>
                </a:solidFill>
                <a:effectLst/>
                <a:latin typeface="Goudy Old Style" panose="02020502050305020303" pitchFamily="18" charset="77"/>
              </a:rPr>
              <a:t> </a:t>
            </a:r>
            <a:r>
              <a:rPr lang="en-US" sz="3600" b="0" i="0" dirty="0">
                <a:solidFill>
                  <a:schemeClr val="bg1"/>
                </a:solidFill>
                <a:effectLst/>
                <a:latin typeface="Goudy Old Style" panose="02020502050305020303" pitchFamily="18" charset="77"/>
              </a:rPr>
              <a:t>as we look not to the things that are seen but to the things that are unseen. For the things that are seen are transient, but the things that are unseen are eternal.—</a:t>
            </a:r>
            <a:r>
              <a:rPr lang="en-US" sz="3600" b="0" i="1" dirty="0">
                <a:solidFill>
                  <a:schemeClr val="bg1"/>
                </a:solidFill>
                <a:effectLst/>
                <a:latin typeface="Goudy Old Style" panose="02020502050305020303" pitchFamily="18" charset="77"/>
              </a:rPr>
              <a:t>2 Corinthians 4:17-18</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A6758855-577D-0A18-4DE8-65A5D8ABFF7C}"/>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866BEF7A-BE8A-BD71-F9AC-922F824D6E2A}"/>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98011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E691AD-9242-E2CB-B796-75F74D42F0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D730B-1359-2561-FDAD-93A31C191E2D}"/>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5BEC9F28-F5DA-C1EC-B85F-AEB9044B9F91}"/>
              </a:ext>
            </a:extLst>
          </p:cNvPr>
          <p:cNvSpPr>
            <a:spLocks noGrp="1"/>
          </p:cNvSpPr>
          <p:nvPr>
            <p:ph type="subTitle" idx="1"/>
          </p:nvPr>
        </p:nvSpPr>
        <p:spPr>
          <a:xfrm>
            <a:off x="0" y="-1"/>
            <a:ext cx="10537371" cy="6835139"/>
          </a:xfrm>
        </p:spPr>
        <p:txBody>
          <a:bodyPr>
            <a:normAutofit fontScale="62500" lnSpcReduction="20000"/>
          </a:bodyPr>
          <a:lstStyle/>
          <a:p>
            <a:pPr algn="l"/>
            <a:endParaRPr lang="en-US" sz="800" b="1" dirty="0">
              <a:solidFill>
                <a:schemeClr val="bg1"/>
              </a:solidFill>
              <a:latin typeface="Goudy Old Style" charset="0"/>
              <a:ea typeface="Goudy Old Style" charset="0"/>
              <a:cs typeface="Goudy Old Style" charset="0"/>
            </a:endParaRPr>
          </a:p>
          <a:p>
            <a:pPr algn="l"/>
            <a:r>
              <a:rPr lang="en-US" sz="3500" b="1" dirty="0">
                <a:solidFill>
                  <a:schemeClr val="bg1"/>
                </a:solidFill>
                <a:latin typeface="Goudy Old Style" charset="0"/>
                <a:ea typeface="Goudy Old Style" charset="0"/>
                <a:cs typeface="Goudy Old Style" charset="0"/>
              </a:rPr>
              <a:t>Why Prince Caspian is especially relevant today </a:t>
            </a:r>
          </a:p>
          <a:p>
            <a:pPr algn="l">
              <a:lnSpc>
                <a:spcPct val="110000"/>
              </a:lnSpc>
            </a:pPr>
            <a:r>
              <a:rPr lang="en-US" sz="3500" b="0" i="0" dirty="0">
                <a:solidFill>
                  <a:schemeClr val="bg1"/>
                </a:solidFill>
                <a:effectLst/>
                <a:latin typeface="Goudy Old Style" panose="02020502050305020303" pitchFamily="18" charset="77"/>
              </a:rPr>
              <a:t>Imagine living in a land </a:t>
            </a:r>
          </a:p>
          <a:p>
            <a:pPr algn="l">
              <a:lnSpc>
                <a:spcPct val="110000"/>
              </a:lnSpc>
            </a:pPr>
            <a:r>
              <a:rPr lang="en-US" sz="3500" b="0" i="0" dirty="0">
                <a:solidFill>
                  <a:schemeClr val="bg1"/>
                </a:solidFill>
                <a:effectLst/>
                <a:latin typeface="Goudy Old Style" panose="02020502050305020303" pitchFamily="18" charset="77"/>
              </a:rPr>
              <a:t>--that had forgotten its history and substituted a revisionist narrative that said all evidences of the Divine were foolish myths, </a:t>
            </a:r>
          </a:p>
          <a:p>
            <a:pPr algn="l">
              <a:lnSpc>
                <a:spcPct val="110000"/>
              </a:lnSpc>
            </a:pPr>
            <a:r>
              <a:rPr lang="en-US" sz="3500" b="0" i="0" dirty="0">
                <a:solidFill>
                  <a:schemeClr val="bg1"/>
                </a:solidFill>
                <a:effectLst/>
                <a:latin typeface="Goudy Old Style" panose="02020502050305020303" pitchFamily="18" charset="77"/>
              </a:rPr>
              <a:t>--where individuals struggled to practice their faith while being surrounded by a sea of doubters and skeptics, </a:t>
            </a:r>
          </a:p>
          <a:p>
            <a:pPr algn="l">
              <a:lnSpc>
                <a:spcPct val="110000"/>
              </a:lnSpc>
            </a:pPr>
            <a:r>
              <a:rPr lang="en-US" sz="3500" b="0" i="0" dirty="0">
                <a:solidFill>
                  <a:schemeClr val="bg1"/>
                </a:solidFill>
                <a:effectLst/>
                <a:latin typeface="Goudy Old Style" panose="02020502050305020303" pitchFamily="18" charset="77"/>
              </a:rPr>
              <a:t>--where Evil seemed poised to triumph over Good, and</a:t>
            </a:r>
          </a:p>
          <a:p>
            <a:pPr algn="l">
              <a:lnSpc>
                <a:spcPct val="110000"/>
              </a:lnSpc>
            </a:pPr>
            <a:r>
              <a:rPr lang="en-US" sz="3500" dirty="0">
                <a:solidFill>
                  <a:schemeClr val="bg1"/>
                </a:solidFill>
                <a:latin typeface="Goudy Old Style" panose="02020502050305020303" pitchFamily="18" charset="77"/>
              </a:rPr>
              <a:t>--</a:t>
            </a:r>
            <a:r>
              <a:rPr lang="en-US" sz="3500" b="0" i="0" dirty="0">
                <a:solidFill>
                  <a:schemeClr val="bg1"/>
                </a:solidFill>
                <a:effectLst/>
                <a:latin typeface="Goudy Old Style" panose="02020502050305020303" pitchFamily="18" charset="77"/>
              </a:rPr>
              <a:t> where even the strongest believers wondered sometimes whether they had been abandoned. </a:t>
            </a:r>
          </a:p>
          <a:p>
            <a:pPr algn="l">
              <a:lnSpc>
                <a:spcPct val="110000"/>
              </a:lnSpc>
              <a:spcAft>
                <a:spcPts val="300"/>
              </a:spcAft>
            </a:pPr>
            <a:br>
              <a:rPr lang="en-US" sz="3500" b="0" i="0" dirty="0">
                <a:solidFill>
                  <a:schemeClr val="bg1"/>
                </a:solidFill>
                <a:effectLst/>
                <a:latin typeface="Goudy Old Style" panose="02020502050305020303" pitchFamily="18" charset="77"/>
              </a:rPr>
            </a:br>
            <a:r>
              <a:rPr lang="en-US" sz="3500" b="0" i="0" dirty="0">
                <a:solidFill>
                  <a:schemeClr val="bg1"/>
                </a:solidFill>
                <a:effectLst/>
                <a:latin typeface="Goudy Old Style" panose="02020502050305020303" pitchFamily="18" charset="77"/>
              </a:rPr>
              <a:t>Welcome to the world of </a:t>
            </a:r>
            <a:r>
              <a:rPr lang="en-US" sz="3500" b="0" i="1" dirty="0">
                <a:solidFill>
                  <a:schemeClr val="bg1"/>
                </a:solidFill>
                <a:effectLst/>
                <a:latin typeface="Goudy Old Style" panose="02020502050305020303" pitchFamily="18" charset="77"/>
              </a:rPr>
              <a:t>Prince Caspian</a:t>
            </a:r>
            <a:r>
              <a:rPr lang="en-US" sz="3500" b="0" i="0" dirty="0">
                <a:solidFill>
                  <a:schemeClr val="bg1"/>
                </a:solidFill>
                <a:effectLst/>
                <a:latin typeface="Goudy Old Style" panose="02020502050305020303" pitchFamily="18" charset="77"/>
              </a:rPr>
              <a:t>, the next book of the Chronicles of Narnia after </a:t>
            </a:r>
            <a:r>
              <a:rPr lang="en-US" sz="3500" b="0" i="1" dirty="0">
                <a:solidFill>
                  <a:schemeClr val="bg1"/>
                </a:solidFill>
                <a:effectLst/>
                <a:latin typeface="Goudy Old Style" panose="02020502050305020303" pitchFamily="18" charset="77"/>
              </a:rPr>
              <a:t>The Lion, the Witch, and the Wardrobe</a:t>
            </a:r>
            <a:r>
              <a:rPr lang="en-US" sz="3500" b="0" i="0" dirty="0">
                <a:solidFill>
                  <a:schemeClr val="bg1"/>
                </a:solidFill>
                <a:effectLst/>
                <a:latin typeface="Goudy Old Style" panose="02020502050305020303" pitchFamily="18" charset="77"/>
              </a:rPr>
              <a:t>. C.S. Lewis wrote that this book concerns the “restoration of the true religion after a corruption.</a:t>
            </a:r>
          </a:p>
          <a:p>
            <a:pPr algn="l">
              <a:lnSpc>
                <a:spcPct val="110000"/>
              </a:lnSpc>
            </a:pPr>
            <a:r>
              <a:rPr lang="en-US" sz="3500" b="0" i="0" dirty="0">
                <a:solidFill>
                  <a:schemeClr val="bg1"/>
                </a:solidFill>
                <a:effectLst/>
                <a:latin typeface="Goudy Old Style" panose="02020502050305020303" pitchFamily="18" charset="77"/>
              </a:rPr>
              <a:t>We will be examining such themes as </a:t>
            </a:r>
          </a:p>
          <a:p>
            <a:pPr algn="l">
              <a:lnSpc>
                <a:spcPct val="110000"/>
              </a:lnSpc>
            </a:pPr>
            <a:r>
              <a:rPr lang="en-US" sz="3500" b="0" i="0" dirty="0">
                <a:solidFill>
                  <a:schemeClr val="bg1"/>
                </a:solidFill>
                <a:effectLst/>
                <a:latin typeface="Goudy Old Style" panose="02020502050305020303" pitchFamily="18" charset="77"/>
              </a:rPr>
              <a:t>   --how disbelief and doubt creep into our lives, </a:t>
            </a:r>
          </a:p>
          <a:p>
            <a:pPr algn="l">
              <a:lnSpc>
                <a:spcPct val="110000"/>
              </a:lnSpc>
            </a:pPr>
            <a:r>
              <a:rPr lang="en-US" sz="3500" b="0" i="0" dirty="0">
                <a:solidFill>
                  <a:schemeClr val="bg1"/>
                </a:solidFill>
                <a:effectLst/>
                <a:latin typeface="Goudy Old Style" panose="02020502050305020303" pitchFamily="18" charset="77"/>
              </a:rPr>
              <a:t>   --the effects of living under the wrong framework of reality, </a:t>
            </a:r>
          </a:p>
          <a:p>
            <a:pPr algn="l">
              <a:lnSpc>
                <a:spcPct val="110000"/>
              </a:lnSpc>
            </a:pPr>
            <a:r>
              <a:rPr lang="en-US" sz="3500" b="0" i="0" dirty="0">
                <a:solidFill>
                  <a:schemeClr val="bg1"/>
                </a:solidFill>
                <a:effectLst/>
                <a:latin typeface="Goudy Old Style" panose="02020502050305020303" pitchFamily="18" charset="77"/>
              </a:rPr>
              <a:t>   --the importance of cultivating virtue and courage, and </a:t>
            </a:r>
          </a:p>
          <a:p>
            <a:pPr algn="l">
              <a:lnSpc>
                <a:spcPct val="110000"/>
              </a:lnSpc>
            </a:pPr>
            <a:r>
              <a:rPr lang="en-US" sz="3500" b="0" i="0" dirty="0">
                <a:solidFill>
                  <a:schemeClr val="bg1"/>
                </a:solidFill>
                <a:effectLst/>
                <a:latin typeface="Goudy Old Style" panose="02020502050305020303" pitchFamily="18" charset="77"/>
              </a:rPr>
              <a:t>   --the priority of seeking the Kingdom of God with our whole heart.</a:t>
            </a:r>
          </a:p>
          <a:p>
            <a:pPr algn="l">
              <a:lnSpc>
                <a:spcPct val="110000"/>
              </a:lnSpc>
            </a:pPr>
            <a:endParaRPr lang="en-US" sz="3500" i="1" dirty="0">
              <a:solidFill>
                <a:schemeClr val="bg1"/>
              </a:solidFill>
              <a:latin typeface="Goudy Old Style" panose="02020502050305020303" pitchFamily="18" charset="77"/>
              <a:ea typeface="Goudy Old Style" charset="0"/>
              <a:cs typeface="Goudy Old Style" charset="0"/>
            </a:endParaRPr>
          </a:p>
        </p:txBody>
      </p:sp>
      <p:sp>
        <p:nvSpPr>
          <p:cNvPr id="6" name="Rectangle 2">
            <a:extLst>
              <a:ext uri="{FF2B5EF4-FFF2-40B4-BE49-F238E27FC236}">
                <a16:creationId xmlns:a16="http://schemas.microsoft.com/office/drawing/2014/main" id="{03BF0CD5-E8B5-F968-C831-062D9A2C4652}"/>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9A22BF40-F05E-8928-87C7-796FF3A4B1FF}"/>
              </a:ext>
            </a:extLst>
          </p:cNvPr>
          <p:cNvPicPr>
            <a:picLocks noChangeAspect="1"/>
          </p:cNvPicPr>
          <p:nvPr/>
        </p:nvPicPr>
        <p:blipFill>
          <a:blip r:embed="rId2"/>
          <a:stretch>
            <a:fillRect/>
          </a:stretch>
        </p:blipFill>
        <p:spPr>
          <a:xfrm>
            <a:off x="10537371" y="2082800"/>
            <a:ext cx="1654628" cy="2676236"/>
          </a:xfrm>
          <a:prstGeom prst="rect">
            <a:avLst/>
          </a:prstGeom>
        </p:spPr>
      </p:pic>
    </p:spTree>
    <p:extLst>
      <p:ext uri="{BB962C8B-B14F-4D97-AF65-F5344CB8AC3E}">
        <p14:creationId xmlns:p14="http://schemas.microsoft.com/office/powerpoint/2010/main" val="11387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64C21E-C16F-E4D0-3DE0-B34880B6E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EF488-150E-6CC5-25F8-83253415752E}"/>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B598C39-49CB-F103-F332-AEADCAE95E25}"/>
              </a:ext>
            </a:extLst>
          </p:cNvPr>
          <p:cNvSpPr>
            <a:spLocks noGrp="1"/>
          </p:cNvSpPr>
          <p:nvPr>
            <p:ph type="subTitle" idx="1"/>
          </p:nvPr>
        </p:nvSpPr>
        <p:spPr>
          <a:xfrm>
            <a:off x="0" y="-1"/>
            <a:ext cx="10784586" cy="6835139"/>
          </a:xfrm>
        </p:spPr>
        <p:txBody>
          <a:bodyPr>
            <a:normAutofit lnSpcReduction="10000"/>
          </a:bodyPr>
          <a:lstStyle/>
          <a:p>
            <a:pPr algn="l"/>
            <a:r>
              <a:rPr lang="en-US" sz="2200" b="1" dirty="0">
                <a:solidFill>
                  <a:schemeClr val="bg1"/>
                </a:solidFill>
                <a:latin typeface="Goudy Old Style" panose="02020502050305020303" pitchFamily="18" charset="77"/>
              </a:rPr>
              <a:t>Chapter 1: “The Island”</a:t>
            </a:r>
          </a:p>
          <a:p>
            <a:pPr algn="l"/>
            <a:r>
              <a:rPr lang="en-US" sz="2200" i="1" dirty="0">
                <a:solidFill>
                  <a:schemeClr val="bg1"/>
                </a:solidFill>
                <a:latin typeface="Goudy Old Style" panose="02020502050305020303" pitchFamily="18" charset="77"/>
              </a:rPr>
              <a:t>(Firing the imagination—what island? There was no island in the previous story. What could this mean?)</a:t>
            </a:r>
          </a:p>
          <a:p>
            <a:pPr algn="l"/>
            <a:r>
              <a:rPr lang="en-US" sz="2200" dirty="0">
                <a:solidFill>
                  <a:schemeClr val="bg1"/>
                </a:solidFill>
                <a:latin typeface="Goudy Old Style" panose="02020502050305020303" pitchFamily="18" charset="77"/>
              </a:rPr>
              <a:t>Peter, Susan, Edmund, and Lucy are together in a country train station returning back to boarding school when they feel tugged at and realize it’s Magic, so they hold hands and embrace the adventure</a:t>
            </a:r>
          </a:p>
          <a:p>
            <a:pPr algn="l"/>
            <a:r>
              <a:rPr lang="en-US" sz="2200" dirty="0">
                <a:solidFill>
                  <a:schemeClr val="bg1"/>
                </a:solidFill>
                <a:latin typeface="Goudy Old Style" panose="02020502050305020303" pitchFamily="18" charset="77"/>
              </a:rPr>
              <a:t>They find themselves landed in a thick and silent wood and Lucy immediately wonders if they are back in Narnia; Peter says they might be anywhere</a:t>
            </a:r>
          </a:p>
          <a:p>
            <a:pPr algn="l"/>
            <a:r>
              <a:rPr lang="en-US" sz="2200" dirty="0">
                <a:solidFill>
                  <a:schemeClr val="bg1"/>
                </a:solidFill>
                <a:latin typeface="Goudy Old Style" panose="02020502050305020303" pitchFamily="18" charset="77"/>
              </a:rPr>
              <a:t>They explore and make their way to a beautiful sandy beach on the sea, have a brief frolic, then realize they need to find water and food, so they set off to search for a stream</a:t>
            </a:r>
          </a:p>
          <a:p>
            <a:pPr algn="l"/>
            <a:r>
              <a:rPr lang="en-US" sz="2200" dirty="0">
                <a:solidFill>
                  <a:schemeClr val="bg1"/>
                </a:solidFill>
                <a:latin typeface="Goudy Old Style" panose="02020502050305020303" pitchFamily="18" charset="77"/>
              </a:rPr>
              <a:t>In their exploration they determine they are on an island, find a beautiful clear stream, and then in exploring the wood find an apple orchard and an ancient and very high wall</a:t>
            </a:r>
          </a:p>
          <a:p>
            <a:pPr algn="l"/>
            <a:r>
              <a:rPr lang="en-US" sz="2200" b="1" dirty="0">
                <a:solidFill>
                  <a:schemeClr val="bg1"/>
                </a:solidFill>
                <a:latin typeface="Goudy Old Style" panose="02020502050305020303" pitchFamily="18" charset="77"/>
              </a:rPr>
              <a:t>Themes</a:t>
            </a:r>
          </a:p>
          <a:p>
            <a:pPr algn="l"/>
            <a:r>
              <a:rPr lang="en-US" sz="2150" dirty="0">
                <a:solidFill>
                  <a:schemeClr val="bg1"/>
                </a:solidFill>
                <a:latin typeface="Goudy Old Style" panose="02020502050305020303" pitchFamily="18" charset="77"/>
              </a:rPr>
              <a:t>The call to Narnia/the Kingdom often comes when you do not expect it and aren’t looking for it</a:t>
            </a:r>
          </a:p>
          <a:p>
            <a:pPr algn="l"/>
            <a:r>
              <a:rPr lang="en-US" sz="2200" dirty="0">
                <a:solidFill>
                  <a:schemeClr val="bg1"/>
                </a:solidFill>
                <a:latin typeface="Goudy Old Style" panose="02020502050305020303" pitchFamily="18" charset="77"/>
              </a:rPr>
              <a:t>There is wisdom in being guided by “the books”</a:t>
            </a:r>
          </a:p>
          <a:p>
            <a:pPr algn="l"/>
            <a:r>
              <a:rPr lang="en-US" sz="2200" dirty="0">
                <a:solidFill>
                  <a:schemeClr val="bg1"/>
                </a:solidFill>
                <a:latin typeface="Goudy Old Style" panose="02020502050305020303" pitchFamily="18" charset="77"/>
              </a:rPr>
              <a:t>Being proactive, accepting the adventure, and exploring are needful</a:t>
            </a:r>
          </a:p>
          <a:p>
            <a:pPr algn="l"/>
            <a:r>
              <a:rPr lang="en-US" sz="2200" dirty="0">
                <a:solidFill>
                  <a:schemeClr val="bg1"/>
                </a:solidFill>
                <a:latin typeface="Goudy Old Style" panose="02020502050305020303" pitchFamily="18" charset="77"/>
              </a:rPr>
              <a:t>Keeping alive your capacity for Wonder is important in embracing the call                              </a:t>
            </a:r>
            <a:r>
              <a:rPr lang="en-US" sz="19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“We know we are being touched by a finger of that right hand at which there are pleasures for evermore. There need be no question of thanks or praise as a separate event, something done afterwards. To experience the tiny theophany is itself to </a:t>
            </a:r>
            <a:r>
              <a:rPr lang="en-US" sz="1900" dirty="0" err="1">
                <a:solidFill>
                  <a:schemeClr val="bg1"/>
                </a:solidFill>
                <a:effectLst/>
                <a:latin typeface="Goudy Old Style" panose="02020502050305020303" pitchFamily="18" charset="77"/>
                <a:ea typeface="Calibri" panose="020F0502020204030204" pitchFamily="34" charset="0"/>
                <a:cs typeface="Arial" panose="020B0604020202020204" pitchFamily="34" charset="0"/>
              </a:rPr>
              <a:t>adore.“Gratitude</a:t>
            </a:r>
            <a:r>
              <a:rPr lang="en-US" sz="1900"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 exclaims, very properly, “How good of God to give me this.” Adoration says: “What must be the quality of that Being whose far-off and momentary coruscations are like this!”  One’s mind runs back up the sunbeam to the sun.”—from Lewis’s </a:t>
            </a:r>
            <a:r>
              <a:rPr lang="en-US" sz="1900" i="1" dirty="0">
                <a:solidFill>
                  <a:schemeClr val="bg1"/>
                </a:solidFill>
                <a:effectLst/>
                <a:latin typeface="Goudy Old Style" panose="02020502050305020303" pitchFamily="18" charset="77"/>
                <a:ea typeface="Calibri" panose="020F0502020204030204" pitchFamily="34" charset="0"/>
                <a:cs typeface="Arial" panose="020B0604020202020204" pitchFamily="34" charset="0"/>
              </a:rPr>
              <a:t>Letters to Malcolm: Chiefly on Prayer</a:t>
            </a:r>
            <a:endParaRPr lang="en-US" sz="1900" i="1" dirty="0">
              <a:solidFill>
                <a:schemeClr val="bg1"/>
              </a:solidFill>
              <a:effectLst/>
              <a:latin typeface="Goudy Old Style" panose="02020502050305020303" pitchFamily="18" charset="77"/>
              <a:ea typeface="Calibri" panose="020F0502020204030204" pitchFamily="34" charset="0"/>
            </a:endParaRPr>
          </a:p>
          <a:p>
            <a:pPr algn="l"/>
            <a:endParaRPr lang="en-US" sz="2200"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a:p>
            <a:pPr algn="l"/>
            <a:endParaRPr lang="en-US" sz="2200" b="1" dirty="0">
              <a:solidFill>
                <a:schemeClr val="bg1"/>
              </a:solidFill>
              <a:latin typeface="Goudy Old Style" panose="02020502050305020303" pitchFamily="18" charset="77"/>
            </a:endParaRPr>
          </a:p>
        </p:txBody>
      </p:sp>
      <p:sp>
        <p:nvSpPr>
          <p:cNvPr id="6" name="Rectangle 2">
            <a:extLst>
              <a:ext uri="{FF2B5EF4-FFF2-40B4-BE49-F238E27FC236}">
                <a16:creationId xmlns:a16="http://schemas.microsoft.com/office/drawing/2014/main" id="{7313F6A1-3CC8-A116-2005-C21CBFD42D87}"/>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0766216F-B0D3-1B7F-5D48-FABA26C961C4}"/>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53613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F086FAC-7BB7-C12B-EB68-367897EA1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9B557-CD40-7C44-6778-863D899A3B65}"/>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73F76BC4-5B02-CDCE-DCE0-7C833CA841F4}"/>
              </a:ext>
            </a:extLst>
          </p:cNvPr>
          <p:cNvSpPr>
            <a:spLocks noGrp="1"/>
          </p:cNvSpPr>
          <p:nvPr>
            <p:ph type="subTitle" idx="1"/>
          </p:nvPr>
        </p:nvSpPr>
        <p:spPr>
          <a:xfrm>
            <a:off x="0" y="-1"/>
            <a:ext cx="10784586" cy="6835139"/>
          </a:xfrm>
        </p:spPr>
        <p:txBody>
          <a:bodyPr>
            <a:normAutofit/>
          </a:bodyPr>
          <a:lstStyle/>
          <a:p>
            <a:pPr algn="l"/>
            <a:r>
              <a:rPr lang="en-US" sz="2200" b="1" dirty="0">
                <a:solidFill>
                  <a:schemeClr val="bg1"/>
                </a:solidFill>
                <a:latin typeface="Goudy Old Style" panose="02020502050305020303" pitchFamily="18" charset="77"/>
              </a:rPr>
              <a:t>Chapter 2: “The Ancient Treasure House”</a:t>
            </a:r>
          </a:p>
          <a:p>
            <a:pPr algn="l"/>
            <a:r>
              <a:rPr lang="en-US" sz="2200" i="1" dirty="0">
                <a:solidFill>
                  <a:schemeClr val="bg1"/>
                </a:solidFill>
                <a:latin typeface="Goudy Old Style" panose="02020502050305020303" pitchFamily="18" charset="77"/>
              </a:rPr>
              <a:t>(Firing the imagination—TREASURE!? What treasure? Whose treasure? What could this mean?)</a:t>
            </a:r>
          </a:p>
          <a:p>
            <a:pPr algn="l"/>
            <a:r>
              <a:rPr lang="en-US" sz="2200" dirty="0">
                <a:solidFill>
                  <a:schemeClr val="bg1"/>
                </a:solidFill>
                <a:latin typeface="Goudy Old Style" panose="02020502050305020303" pitchFamily="18" charset="77"/>
              </a:rPr>
              <a:t>Peter, Susan, Edmund, and Lucy explore the ruins of the castle on the island and build a fire, wondering where they are, until Susan finds a golden chess piece and they are flooded with memories </a:t>
            </a:r>
          </a:p>
          <a:p>
            <a:pPr algn="l"/>
            <a:r>
              <a:rPr lang="en-US" sz="2200" dirty="0">
                <a:solidFill>
                  <a:schemeClr val="bg1"/>
                </a:solidFill>
                <a:latin typeface="Goudy Old Style" panose="02020502050305020303" pitchFamily="18" charset="77"/>
              </a:rPr>
              <a:t>Peter announces they must be in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and then sets out the reasons why, though it seems impossible time-wise</a:t>
            </a:r>
          </a:p>
          <a:p>
            <a:pPr algn="l"/>
            <a:r>
              <a:rPr lang="en-US" sz="2200" dirty="0">
                <a:solidFill>
                  <a:schemeClr val="bg1"/>
                </a:solidFill>
                <a:latin typeface="Goudy Old Style" panose="02020502050305020303" pitchFamily="18" charset="77"/>
              </a:rPr>
              <a:t>Lucy says if it is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 there ought to be a door in the ivy-covered wall behind them that leads to the treasure chamber</a:t>
            </a:r>
          </a:p>
          <a:p>
            <a:pPr algn="l"/>
            <a:r>
              <a:rPr lang="en-US" sz="2200" dirty="0">
                <a:solidFill>
                  <a:schemeClr val="bg1"/>
                </a:solidFill>
                <a:latin typeface="Goudy Old Style" panose="02020502050305020303" pitchFamily="18" charset="77"/>
              </a:rPr>
              <a:t>They find the door, enter the darkness, and know for certain they are back in Narnia, enthralled by seeing their old treasures and especially Aslan’s Christmas gifts, minus Susan’s horn</a:t>
            </a:r>
          </a:p>
          <a:p>
            <a:pPr algn="l"/>
            <a:r>
              <a:rPr lang="en-US" sz="2200" b="1" dirty="0">
                <a:solidFill>
                  <a:schemeClr val="bg1"/>
                </a:solidFill>
                <a:latin typeface="Goudy Old Style" panose="02020502050305020303" pitchFamily="18" charset="77"/>
              </a:rPr>
              <a:t>Themes</a:t>
            </a:r>
          </a:p>
          <a:p>
            <a:pPr algn="l"/>
            <a:r>
              <a:rPr lang="en-US" sz="2200" dirty="0">
                <a:solidFill>
                  <a:schemeClr val="bg1"/>
                </a:solidFill>
                <a:latin typeface="Goudy Old Style" panose="02020502050305020303" pitchFamily="18" charset="77"/>
              </a:rPr>
              <a:t>The power and poignancy of remembering</a:t>
            </a:r>
          </a:p>
          <a:p>
            <a:pPr algn="l"/>
            <a:r>
              <a:rPr lang="en-US" sz="2200" dirty="0">
                <a:solidFill>
                  <a:schemeClr val="bg1"/>
                </a:solidFill>
                <a:latin typeface="Goudy Old Style" panose="02020502050305020303" pitchFamily="18" charset="77"/>
              </a:rPr>
              <a:t>The importance of logical, factual reasoning, especially when we don’t understand</a:t>
            </a:r>
          </a:p>
          <a:p>
            <a:pPr algn="l"/>
            <a:r>
              <a:rPr lang="en-US" sz="2200" dirty="0">
                <a:solidFill>
                  <a:schemeClr val="bg1"/>
                </a:solidFill>
                <a:latin typeface="Goudy Old Style" panose="02020502050305020303" pitchFamily="18" charset="77"/>
              </a:rPr>
              <a:t>Knowing your true identity is necessary in order to have courage and embrace your calling</a:t>
            </a:r>
          </a:p>
          <a:p>
            <a:pPr algn="l"/>
            <a:r>
              <a:rPr lang="en-US" sz="2200" dirty="0">
                <a:solidFill>
                  <a:schemeClr val="bg1"/>
                </a:solidFill>
                <a:latin typeface="Goudy Old Style" panose="02020502050305020303" pitchFamily="18" charset="77"/>
              </a:rPr>
              <a:t>The bittersweet Joy of </a:t>
            </a:r>
            <a:r>
              <a:rPr lang="en-US" sz="2200" i="1" dirty="0" err="1">
                <a:solidFill>
                  <a:schemeClr val="bg1"/>
                </a:solidFill>
                <a:latin typeface="Goudy Old Style" panose="02020502050305020303" pitchFamily="18" charset="77"/>
              </a:rPr>
              <a:t>sehnsucht</a:t>
            </a:r>
            <a:r>
              <a:rPr lang="en-US" sz="2200" dirty="0">
                <a:solidFill>
                  <a:schemeClr val="bg1"/>
                </a:solidFill>
                <a:latin typeface="Goudy Old Style" panose="02020502050305020303" pitchFamily="18" charset="77"/>
              </a:rPr>
              <a:t>/longing</a:t>
            </a:r>
          </a:p>
        </p:txBody>
      </p:sp>
      <p:sp>
        <p:nvSpPr>
          <p:cNvPr id="6" name="Rectangle 2">
            <a:extLst>
              <a:ext uri="{FF2B5EF4-FFF2-40B4-BE49-F238E27FC236}">
                <a16:creationId xmlns:a16="http://schemas.microsoft.com/office/drawing/2014/main" id="{89B5748E-C3E2-D633-41DC-22D935A43066}"/>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1B2BE830-7BB1-91AC-36AA-B1C78E43DC47}"/>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158656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90B8BC-C982-8017-4751-9D32A7291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1CE7B-2327-AE83-BBA7-1C6AD669882B}"/>
              </a:ext>
            </a:extLst>
          </p:cNvPr>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a:extLst>
              <a:ext uri="{FF2B5EF4-FFF2-40B4-BE49-F238E27FC236}">
                <a16:creationId xmlns:a16="http://schemas.microsoft.com/office/drawing/2014/main" id="{8493347A-F5A4-A45F-8AB2-01FC55543B63}"/>
              </a:ext>
            </a:extLst>
          </p:cNvPr>
          <p:cNvSpPr>
            <a:spLocks noGrp="1"/>
          </p:cNvSpPr>
          <p:nvPr>
            <p:ph type="subTitle" idx="1"/>
          </p:nvPr>
        </p:nvSpPr>
        <p:spPr>
          <a:xfrm>
            <a:off x="0" y="-1"/>
            <a:ext cx="10784586" cy="6835139"/>
          </a:xfrm>
        </p:spPr>
        <p:txBody>
          <a:bodyPr>
            <a:normAutofit fontScale="92500" lnSpcReduction="10000"/>
          </a:bodyPr>
          <a:lstStyle/>
          <a:p>
            <a:pPr algn="l"/>
            <a:r>
              <a:rPr lang="en-US" sz="2200" b="1" dirty="0">
                <a:solidFill>
                  <a:schemeClr val="bg1"/>
                </a:solidFill>
                <a:latin typeface="Goudy Old Style" panose="02020502050305020303" pitchFamily="18" charset="77"/>
              </a:rPr>
              <a:t>Peter, Susan, Edmund, and Lucy explore the ruins of the castle and build a fire, wondering where they are, until Susan finds a golden chess piece and they are flooded with memories</a:t>
            </a:r>
          </a:p>
          <a:p>
            <a:pPr algn="l"/>
            <a:r>
              <a:rPr lang="en-US" sz="2200" dirty="0">
                <a:solidFill>
                  <a:schemeClr val="bg1"/>
                </a:solidFill>
                <a:latin typeface="Goudy Old Style" panose="02020502050305020303" pitchFamily="18" charset="77"/>
              </a:rPr>
              <a:t>“This wasn't a garden," said Susan presently. "It was a castle and this must have been the courtyard." "I see what you mean," said Peter. "Yes. That is the remains of a tower. And there is what used to be a flight of steps going up to the top of the walls. And look at those other steps — the broad, shallow ones — going up to that doorway. It must have been the door into the great hall." "Ages ago, by the look of it," said Edmund. "Yes, ages ago," said Peter. "I wish we could find out who the people were that lived in this castle; and how long ago." "It gives me a queer feeling," said Lucy. "Does it, Lu?" said Peter, turning and looking hard at her. "Because it does the same to me. It is the queerest thing that has happened this queer day. I wonder where we are and what it all means?" While they were talking they had crossed the courtyard and gone through the other doorway into what had once been the hall. This was now very like the courtyard, for the roof had long since disappeared and it was merely another space of grass and daisies, except that it was shorter and narrower and the walls were higher…[For supper] they had to content themselves with raw apples, which, as Edmund said, made one realize that school suppers weren't so bad after all — "I shouldn't mind a good thick slice of bread and margarine this minute," he added. But the spirit of adventure was rising in them all, and no one really wanted to be back at school. Shortly after the last apple had been eaten, Susan went out to the well to get another drink. When she came back she was carrying something in her hand. "Look," she said in a rather choking kind of voice. "I found it by the well." She handed it to Peter and sat down. The others thought she looked and sounded as if she might be going to cry. Edmund and Lucy eagerly bent forward to see what was in Peter's hand — a little, bright thing that gleamed in the firelight. "Well, I'm — I'm jiggered," said Peter, and his voice also sounded queer. Then he handed it to the others. All now saw what it was — a little chess-knight, ordinary in size but extraordinarily heavy because it was made of pure gold; and the eyes in the horse's head were two tiny little rubies or rather one was, for the other had been knocked out. "Why!" said Lucy, "it's exactly like one of the golden chessmen we used to play with when we were Kings and Queens at </a:t>
            </a:r>
            <a:r>
              <a:rPr lang="en-US" sz="2200" dirty="0" err="1">
                <a:solidFill>
                  <a:schemeClr val="bg1"/>
                </a:solidFill>
                <a:latin typeface="Goudy Old Style" panose="02020502050305020303" pitchFamily="18" charset="77"/>
              </a:rPr>
              <a:t>Cair</a:t>
            </a:r>
            <a:r>
              <a:rPr lang="en-US" sz="2200" dirty="0">
                <a:solidFill>
                  <a:schemeClr val="bg1"/>
                </a:solidFill>
                <a:latin typeface="Goudy Old Style" panose="02020502050305020303" pitchFamily="18" charset="77"/>
              </a:rPr>
              <a:t> Paravel.”</a:t>
            </a:r>
          </a:p>
        </p:txBody>
      </p:sp>
      <p:sp>
        <p:nvSpPr>
          <p:cNvPr id="6" name="Rectangle 2">
            <a:extLst>
              <a:ext uri="{FF2B5EF4-FFF2-40B4-BE49-F238E27FC236}">
                <a16:creationId xmlns:a16="http://schemas.microsoft.com/office/drawing/2014/main" id="{F8F8A302-8480-0B50-6337-74528E91543A}"/>
              </a:ext>
            </a:extLst>
          </p:cNvPr>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7" name="Picture 6" descr="A book cover of a person riding a horse&#10;&#10;Description automatically generated">
            <a:extLst>
              <a:ext uri="{FF2B5EF4-FFF2-40B4-BE49-F238E27FC236}">
                <a16:creationId xmlns:a16="http://schemas.microsoft.com/office/drawing/2014/main" id="{C6D99EF8-0A61-8795-6E03-8C153EFBE86D}"/>
              </a:ext>
            </a:extLst>
          </p:cNvPr>
          <p:cNvPicPr>
            <a:picLocks noChangeAspect="1"/>
          </p:cNvPicPr>
          <p:nvPr/>
        </p:nvPicPr>
        <p:blipFill>
          <a:blip r:embed="rId2"/>
          <a:stretch>
            <a:fillRect/>
          </a:stretch>
        </p:blipFill>
        <p:spPr>
          <a:xfrm>
            <a:off x="10784585" y="2099733"/>
            <a:ext cx="1407413" cy="2659303"/>
          </a:xfrm>
          <a:prstGeom prst="rect">
            <a:avLst/>
          </a:prstGeom>
        </p:spPr>
      </p:pic>
    </p:spTree>
    <p:extLst>
      <p:ext uri="{BB962C8B-B14F-4D97-AF65-F5344CB8AC3E}">
        <p14:creationId xmlns:p14="http://schemas.microsoft.com/office/powerpoint/2010/main" val="2311142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41026</TotalTime>
  <Words>7434</Words>
  <Application>Microsoft Macintosh PowerPoint</Application>
  <PresentationFormat>Widescreen</PresentationFormat>
  <Paragraphs>179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Goudy Old Style</vt:lpstr>
      <vt:lpstr>Segoe UI</vt:lpstr>
      <vt:lpstr>system-ui</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437</cp:revision>
  <cp:lastPrinted>2019-02-13T16:31:27Z</cp:lastPrinted>
  <dcterms:created xsi:type="dcterms:W3CDTF">2018-09-19T14:45:23Z</dcterms:created>
  <dcterms:modified xsi:type="dcterms:W3CDTF">2025-09-25T13:36:19Z</dcterms:modified>
</cp:coreProperties>
</file>